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75" r:id="rId3"/>
    <p:sldId id="372" r:id="rId4"/>
    <p:sldId id="376" r:id="rId5"/>
    <p:sldId id="377" r:id="rId6"/>
    <p:sldId id="378" r:id="rId7"/>
    <p:sldId id="379" r:id="rId8"/>
    <p:sldId id="257" r:id="rId9"/>
    <p:sldId id="359" r:id="rId10"/>
    <p:sldId id="360" r:id="rId11"/>
    <p:sldId id="361" r:id="rId12"/>
    <p:sldId id="358" r:id="rId13"/>
    <p:sldId id="363" r:id="rId14"/>
    <p:sldId id="364" r:id="rId15"/>
    <p:sldId id="365" r:id="rId16"/>
    <p:sldId id="362" r:id="rId17"/>
    <p:sldId id="366" r:id="rId18"/>
    <p:sldId id="367" r:id="rId19"/>
    <p:sldId id="368" r:id="rId20"/>
    <p:sldId id="373" r:id="rId21"/>
    <p:sldId id="374" r:id="rId22"/>
    <p:sldId id="369" r:id="rId23"/>
    <p:sldId id="370" r:id="rId24"/>
    <p:sldId id="392" r:id="rId25"/>
    <p:sldId id="394" r:id="rId26"/>
    <p:sldId id="395" r:id="rId27"/>
    <p:sldId id="388" r:id="rId28"/>
    <p:sldId id="389" r:id="rId29"/>
    <p:sldId id="391" r:id="rId30"/>
    <p:sldId id="393" r:id="rId31"/>
    <p:sldId id="398" r:id="rId32"/>
    <p:sldId id="414" r:id="rId33"/>
    <p:sldId id="415" r:id="rId34"/>
    <p:sldId id="416" r:id="rId35"/>
    <p:sldId id="417" r:id="rId36"/>
    <p:sldId id="399" r:id="rId37"/>
    <p:sldId id="405" r:id="rId38"/>
    <p:sldId id="404" r:id="rId39"/>
    <p:sldId id="413" r:id="rId40"/>
    <p:sldId id="418" r:id="rId41"/>
    <p:sldId id="421" r:id="rId42"/>
    <p:sldId id="419" r:id="rId43"/>
    <p:sldId id="422" r:id="rId44"/>
    <p:sldId id="420" r:id="rId45"/>
    <p:sldId id="409" r:id="rId46"/>
    <p:sldId id="423" r:id="rId47"/>
    <p:sldId id="424" r:id="rId48"/>
    <p:sldId id="410" r:id="rId49"/>
    <p:sldId id="411" r:id="rId50"/>
    <p:sldId id="412" r:id="rId51"/>
    <p:sldId id="429" r:id="rId52"/>
    <p:sldId id="430" r:id="rId53"/>
    <p:sldId id="431" r:id="rId54"/>
    <p:sldId id="432" r:id="rId55"/>
    <p:sldId id="433" r:id="rId56"/>
    <p:sldId id="434" r:id="rId57"/>
    <p:sldId id="435" r:id="rId58"/>
    <p:sldId id="436" r:id="rId59"/>
    <p:sldId id="437" r:id="rId60"/>
    <p:sldId id="438" r:id="rId61"/>
    <p:sldId id="426" r:id="rId62"/>
    <p:sldId id="439" r:id="rId63"/>
    <p:sldId id="440" r:id="rId64"/>
    <p:sldId id="441" r:id="rId65"/>
    <p:sldId id="442" r:id="rId66"/>
    <p:sldId id="443" r:id="rId67"/>
    <p:sldId id="444" r:id="rId68"/>
    <p:sldId id="445" r:id="rId69"/>
    <p:sldId id="390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73" d="100"/>
          <a:sy n="73" d="100"/>
        </p:scale>
        <p:origin x="3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4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E467B-F188-8FBF-FF3F-AE468A9DE2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F37C0E-87BA-6376-E7A8-5D6E64607E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DD000-144A-AC8E-EFBE-064DCDF6B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AA83A-BDE1-4FF1-8935-F0C23460DD9C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629B1-8D82-CA74-8DB4-640B194C2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51990-B133-449B-DA36-7EA910BA0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16C4D-16E5-4FA8-9DB6-16493107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756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53E3C-721D-6512-F1A3-16F6D1AE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CCBFA9-9B6B-04D0-5F92-AAFBC912E1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721E3-4609-28EA-8E82-14C463349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AA83A-BDE1-4FF1-8935-F0C23460DD9C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B8D3B-9D2B-5FC9-50DD-80380EF15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187E8D-2723-23E5-A482-D96EEEF32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16C4D-16E5-4FA8-9DB6-16493107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27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E5C95E-DA86-1EDE-B048-D8666CD65D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96707E-3CCF-6E2F-D54B-0A61E73444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2F6A5-658E-68C9-6202-DF4D037D0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AA83A-BDE1-4FF1-8935-F0C23460DD9C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C80A3-93A4-41F7-3353-AD484477D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65BD-CB5E-3D54-69ED-F689002E9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16C4D-16E5-4FA8-9DB6-16493107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062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03955-F187-291F-669F-F8880A849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3267E-C0B2-1E45-D903-521662D75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1B50D-7ECF-6102-F179-F06A7E8A2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AA83A-BDE1-4FF1-8935-F0C23460DD9C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846E8-F047-391C-8B43-ABA1F67D3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FAF4E-FCF0-33F3-17DD-FD1B7C963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16C4D-16E5-4FA8-9DB6-16493107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825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E3729-FD81-DAED-1498-5D8CD3ACF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05F1C-DD33-E88E-52D6-95BA9CD68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E829F-9D3F-ABDE-A567-6E237CF9A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AA83A-BDE1-4FF1-8935-F0C23460DD9C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02AB6-1A94-5A05-82AD-78D75C28B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6617B-2AC6-C96A-75FD-5FCE0210B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16C4D-16E5-4FA8-9DB6-16493107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432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68951-1716-9EB9-D337-F0F7AD2C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1A6D5-E0E1-FD5C-028E-3E059EF7F8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945B8C-C844-4087-EA80-D062878164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B6A373-EE2A-D4A0-2EC0-AA8CA20B7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AA83A-BDE1-4FF1-8935-F0C23460DD9C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185DEE-0D51-1F71-A5A9-1A8537A89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CDDD7F-93A2-C055-61A7-853052D0F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16C4D-16E5-4FA8-9DB6-16493107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68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82227-62A3-A021-026F-92500B9CE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34BA8-F792-EC87-CBDB-C616C7D7C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52DFC3-34FC-1CA7-B638-2A4393A7C3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C18E96-A7FF-A3F1-CEE0-19E16AA6BD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388E88-6A01-C026-3C67-281319813A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A4499C-3FF7-D884-7E07-ACF05E067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AA83A-BDE1-4FF1-8935-F0C23460DD9C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147CBB-6D14-DCA7-22D1-4A1A11C92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BED98B-89C8-EA4D-3C06-8BFC8D0C5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16C4D-16E5-4FA8-9DB6-16493107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28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29B2C-C81E-87E5-1CAA-888534C1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118125-15A1-DC0B-E689-4F632F316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AA83A-BDE1-4FF1-8935-F0C23460DD9C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92F22E-2D2B-0477-6D44-940005AB0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4105E-774B-5A59-FDC8-3F9A25249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16C4D-16E5-4FA8-9DB6-16493107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041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AFBC70-DAF8-8294-78A1-79873BEB9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AA83A-BDE1-4FF1-8935-F0C23460DD9C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010A24-ECF0-FFC4-26C2-1DC7CF300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DFC0A-7258-F1BD-FBAA-7B1E5C0F5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16C4D-16E5-4FA8-9DB6-16493107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82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E1D32-6B2F-3E89-222D-3F4D29ACE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A169E-0106-B873-848B-C3E1FD0A4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72A6EB-BE15-FF19-80AD-C14D623A9D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6573C9-4D65-9165-D3A3-A2E0E3BF3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AA83A-BDE1-4FF1-8935-F0C23460DD9C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FBD9B7-E0AD-9E0C-CCD8-2CBCBABFA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530F95-A3AB-5BD1-B3B2-1EDE29496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16C4D-16E5-4FA8-9DB6-16493107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3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B34BF-A5C6-C7D6-D385-7FAFB7DBD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15448B-F5E9-E514-8FDC-69C4073C41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EFE7A1-683E-1ED7-BA31-FF7F9B835F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BED04-B822-B063-3CF4-7DAC58632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AA83A-BDE1-4FF1-8935-F0C23460DD9C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4B2B96-0A0F-BC50-734F-4BD090E09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7D002A-5825-9F9F-EAE4-9945DB741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16C4D-16E5-4FA8-9DB6-16493107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80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8D1D96-2BED-6C59-941B-AD614A408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F1E836-6588-5D29-A677-B275BBB08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4C9FB-AE3E-C790-857F-9FB421D6A2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BAA83A-BDE1-4FF1-8935-F0C23460DD9C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D18DC-FA4F-A9C0-9583-DBCA02141A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87AAD-D38E-6591-6C55-87D10A2ABA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16C4D-16E5-4FA8-9DB6-16493107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882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atlearning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NULL"/><Relationship Id="rId5" Type="http://schemas.openxmlformats.org/officeDocument/2006/relationships/image" Target="../media/image35.png"/><Relationship Id="rId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NULL"/><Relationship Id="rId5" Type="http://schemas.openxmlformats.org/officeDocument/2006/relationships/image" Target="../media/image3.png"/><Relationship Id="rId4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NUL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NULL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7" Type="http://schemas.openxmlformats.org/officeDocument/2006/relationships/image" Target="../media/image3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53.png"/><Relationship Id="rId5" Type="http://schemas.openxmlformats.org/officeDocument/2006/relationships/image" Target="../media/image290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7" Type="http://schemas.openxmlformats.org/officeDocument/2006/relationships/image" Target="../media/image4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6" Type="http://schemas.openxmlformats.org/officeDocument/2006/relationships/image" Target="../media/image310.png"/><Relationship Id="rId5" Type="http://schemas.openxmlformats.org/officeDocument/2006/relationships/image" Target="../media/image312.png"/><Relationship Id="rId9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60.png"/><Relationship Id="rId7" Type="http://schemas.openxmlformats.org/officeDocument/2006/relationships/image" Target="../media/image210.png"/><Relationship Id="rId12" Type="http://schemas.openxmlformats.org/officeDocument/2006/relationships/image" Target="../media/image2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openxmlformats.org/officeDocument/2006/relationships/image" Target="../media/image200.png"/><Relationship Id="rId11" Type="http://schemas.openxmlformats.org/officeDocument/2006/relationships/image" Target="../media/image240.png"/><Relationship Id="rId5" Type="http://schemas.openxmlformats.org/officeDocument/2006/relationships/image" Target="../media/image190.png"/><Relationship Id="rId10" Type="http://schemas.openxmlformats.org/officeDocument/2006/relationships/image" Target="../media/image230.png"/><Relationship Id="rId9" Type="http://schemas.openxmlformats.org/officeDocument/2006/relationships/image" Target="../media/image220.png"/><Relationship Id="rId14" Type="http://schemas.openxmlformats.org/officeDocument/2006/relationships/image" Target="../media/image27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5" Type="http://schemas.openxmlformats.org/officeDocument/2006/relationships/image" Target="../media/image28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11" Type="http://schemas.openxmlformats.org/officeDocument/2006/relationships/image" Target="../media/image100.png"/><Relationship Id="rId5" Type="http://schemas.openxmlformats.org/officeDocument/2006/relationships/image" Target="../media/image5.png"/><Relationship Id="rId10" Type="http://schemas.openxmlformats.org/officeDocument/2006/relationships/image" Target="../media/image90.png"/><Relationship Id="rId4" Type="http://schemas.openxmlformats.org/officeDocument/2006/relationships/image" Target="../media/image40.png"/><Relationship Id="rId9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7" Type="http://schemas.openxmlformats.org/officeDocument/2006/relationships/image" Target="../media/image411.png"/><Relationship Id="rId12" Type="http://schemas.openxmlformats.org/officeDocument/2006/relationships/image" Target="../media/image4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430.png"/><Relationship Id="rId11" Type="http://schemas.openxmlformats.org/officeDocument/2006/relationships/image" Target="../media/image62.png"/><Relationship Id="rId5" Type="http://schemas.openxmlformats.org/officeDocument/2006/relationships/image" Target="../media/image420.png"/><Relationship Id="rId10" Type="http://schemas.openxmlformats.org/officeDocument/2006/relationships/image" Target="../media/image3.png"/><Relationship Id="rId9" Type="http://schemas.openxmlformats.org/officeDocument/2006/relationships/image" Target="../media/image46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530.png"/><Relationship Id="rId7" Type="http://schemas.openxmlformats.org/officeDocument/2006/relationships/image" Target="../media/image63.png"/><Relationship Id="rId12" Type="http://schemas.openxmlformats.org/officeDocument/2006/relationships/image" Target="../media/image5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500.png"/><Relationship Id="rId11" Type="http://schemas.openxmlformats.org/officeDocument/2006/relationships/image" Target="../media/image540.png"/><Relationship Id="rId5" Type="http://schemas.openxmlformats.org/officeDocument/2006/relationships/image" Target="../media/image490.png"/><Relationship Id="rId10" Type="http://schemas.openxmlformats.org/officeDocument/2006/relationships/image" Target="../media/image520.png"/><Relationship Id="rId9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211.png"/><Relationship Id="rId7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openxmlformats.org/officeDocument/2006/relationships/image" Target="../media/image511.png"/><Relationship Id="rId5" Type="http://schemas.openxmlformats.org/officeDocument/2006/relationships/image" Target="../media/image412.png"/><Relationship Id="rId4" Type="http://schemas.openxmlformats.org/officeDocument/2006/relationships/image" Target="../media/image3.png"/><Relationship Id="rId9" Type="http://schemas.openxmlformats.org/officeDocument/2006/relationships/image" Target="../media/image8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10" Type="http://schemas.openxmlformats.org/officeDocument/2006/relationships/image" Target="../media/image180.png"/><Relationship Id="rId4" Type="http://schemas.openxmlformats.org/officeDocument/2006/relationships/image" Target="../media/image130.png"/><Relationship Id="rId9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5" Type="http://schemas.openxmlformats.org/officeDocument/2006/relationships/image" Target="../media/image212.png"/><Relationship Id="rId4" Type="http://schemas.openxmlformats.org/officeDocument/2006/relationships/image" Target="../media/image20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3.png"/><Relationship Id="rId3" Type="http://schemas.openxmlformats.org/officeDocument/2006/relationships/image" Target="../media/image370.png"/><Relationship Id="rId7" Type="http://schemas.openxmlformats.org/officeDocument/2006/relationships/image" Target="../media/image4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openxmlformats.org/officeDocument/2006/relationships/image" Target="../media/image390.png"/><Relationship Id="rId5" Type="http://schemas.openxmlformats.org/officeDocument/2006/relationships/image" Target="../media/image3.png"/><Relationship Id="rId4" Type="http://schemas.openxmlformats.org/officeDocument/2006/relationships/image" Target="../media/image38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110.png"/><Relationship Id="rId7" Type="http://schemas.openxmlformats.org/officeDocument/2006/relationships/image" Target="../media/image512.png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6" Type="http://schemas.openxmlformats.org/officeDocument/2006/relationships/image" Target="../media/image414.png"/><Relationship Id="rId11" Type="http://schemas.openxmlformats.org/officeDocument/2006/relationships/image" Target="../media/image97.png"/><Relationship Id="rId5" Type="http://schemas.openxmlformats.org/officeDocument/2006/relationships/image" Target="../media/image313.png"/><Relationship Id="rId10" Type="http://schemas.openxmlformats.org/officeDocument/2006/relationships/image" Target="../media/image811.png"/><Relationship Id="rId9" Type="http://schemas.openxmlformats.org/officeDocument/2006/relationships/image" Target="../media/image72.png"/><Relationship Id="rId14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213.png"/><Relationship Id="rId7" Type="http://schemas.openxmlformats.org/officeDocument/2006/relationships/image" Target="../media/image161.png"/><Relationship Id="rId12" Type="http://schemas.openxmlformats.org/officeDocument/2006/relationships/image" Target="../media/image20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6" Type="http://schemas.openxmlformats.org/officeDocument/2006/relationships/image" Target="../media/image151.png"/><Relationship Id="rId11" Type="http://schemas.openxmlformats.org/officeDocument/2006/relationships/image" Target="../media/image3.png"/><Relationship Id="rId5" Type="http://schemas.openxmlformats.org/officeDocument/2006/relationships/image" Target="../media/image141.png"/><Relationship Id="rId10" Type="http://schemas.openxmlformats.org/officeDocument/2006/relationships/image" Target="../media/image192.png"/><Relationship Id="rId9" Type="http://schemas.openxmlformats.org/officeDocument/2006/relationships/image" Target="../media/image18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13" Type="http://schemas.openxmlformats.org/officeDocument/2006/relationships/image" Target="../media/image291.png"/><Relationship Id="rId7" Type="http://schemas.openxmlformats.org/officeDocument/2006/relationships/image" Target="../media/image241.png"/><Relationship Id="rId12" Type="http://schemas.openxmlformats.org/officeDocument/2006/relationships/image" Target="../media/image2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6" Type="http://schemas.openxmlformats.org/officeDocument/2006/relationships/image" Target="../media/image231.png"/><Relationship Id="rId11" Type="http://schemas.openxmlformats.org/officeDocument/2006/relationships/image" Target="../media/image3.png"/><Relationship Id="rId5" Type="http://schemas.openxmlformats.org/officeDocument/2006/relationships/image" Target="../media/image221.png"/><Relationship Id="rId10" Type="http://schemas.openxmlformats.org/officeDocument/2006/relationships/image" Target="../media/image271.png"/><Relationship Id="rId9" Type="http://schemas.openxmlformats.org/officeDocument/2006/relationships/image" Target="../media/image261.png"/></Relationships>
</file>

<file path=ppt/slides/_rels/slide51.xml.rels><?xml version="1.0" encoding="UTF-8" standalone="yes"?>
<Relationships xmlns="http://schemas.openxmlformats.org/package/2006/relationships"><Relationship Id="rId7" Type="http://schemas.openxmlformats.org/officeDocument/2006/relationships/image" Target="../media/image3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6" Type="http://schemas.openxmlformats.org/officeDocument/2006/relationships/image" Target="../media/image314.png"/><Relationship Id="rId5" Type="http://schemas.openxmlformats.org/officeDocument/2006/relationships/image" Target="../media/image30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7" Type="http://schemas.openxmlformats.org/officeDocument/2006/relationships/image" Target="../media/image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6" Type="http://schemas.openxmlformats.org/officeDocument/2006/relationships/image" Target="../media/image341.png"/><Relationship Id="rId5" Type="http://schemas.openxmlformats.org/officeDocument/2006/relationships/image" Target="../media/image331.png"/><Relationship Id="rId10" Type="http://schemas.openxmlformats.org/officeDocument/2006/relationships/image" Target="../media/image371.png"/><Relationship Id="rId9" Type="http://schemas.openxmlformats.org/officeDocument/2006/relationships/image" Target="../media/image36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1.png"/><Relationship Id="rId7" Type="http://schemas.openxmlformats.org/officeDocument/2006/relationships/image" Target="../media/image40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4" Type="http://schemas.openxmlformats.org/officeDocument/2006/relationships/image" Target="../media/image8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7" Type="http://schemas.openxmlformats.org/officeDocument/2006/relationships/image" Target="../media/image8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6" Type="http://schemas.openxmlformats.org/officeDocument/2006/relationships/image" Target="../media/image431.png"/><Relationship Id="rId5" Type="http://schemas.openxmlformats.org/officeDocument/2006/relationships/image" Target="../media/image421.png"/><Relationship Id="rId10" Type="http://schemas.openxmlformats.org/officeDocument/2006/relationships/image" Target="../media/image3.png"/><Relationship Id="rId9" Type="http://schemas.openxmlformats.org/officeDocument/2006/relationships/image" Target="../media/image8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7" Type="http://schemas.openxmlformats.org/officeDocument/2006/relationships/image" Target="../media/image8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6" Type="http://schemas.openxmlformats.org/officeDocument/2006/relationships/image" Target="../media/image87.png"/><Relationship Id="rId5" Type="http://schemas.openxmlformats.org/officeDocument/2006/relationships/image" Target="../media/image470.png"/><Relationship Id="rId10" Type="http://schemas.openxmlformats.org/officeDocument/2006/relationships/image" Target="../media/image92.png"/><Relationship Id="rId9" Type="http://schemas.openxmlformats.org/officeDocument/2006/relationships/image" Target="../media/image9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7" Type="http://schemas.openxmlformats.org/officeDocument/2006/relationships/image" Target="../media/image9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6" Type="http://schemas.openxmlformats.org/officeDocument/2006/relationships/image" Target="../media/image93.png"/><Relationship Id="rId5" Type="http://schemas.openxmlformats.org/officeDocument/2006/relationships/image" Target="../media/image531.png"/><Relationship Id="rId9" Type="http://schemas.openxmlformats.org/officeDocument/2006/relationships/image" Target="../media/image570.png"/></Relationships>
</file>

<file path=ppt/slides/_rels/slide57.xml.rels><?xml version="1.0" encoding="UTF-8" standalone="yes"?>
<Relationships xmlns="http://schemas.openxmlformats.org/package/2006/relationships"><Relationship Id="rId7" Type="http://schemas.openxmlformats.org/officeDocument/2006/relationships/image" Target="../media/image6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6" Type="http://schemas.openxmlformats.org/officeDocument/2006/relationships/image" Target="../media/image590.png"/><Relationship Id="rId5" Type="http://schemas.openxmlformats.org/officeDocument/2006/relationships/image" Target="../media/image58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6" Type="http://schemas.openxmlformats.org/officeDocument/2006/relationships/image" Target="../media/image620.png"/><Relationship Id="rId5" Type="http://schemas.openxmlformats.org/officeDocument/2006/relationships/image" Target="../media/image610.png"/></Relationships>
</file>

<file path=ppt/slides/_rels/slide59.xml.rels><?xml version="1.0" encoding="UTF-8" standalone="yes"?>
<Relationships xmlns="http://schemas.openxmlformats.org/package/2006/relationships"><Relationship Id="rId7" Type="http://schemas.openxmlformats.org/officeDocument/2006/relationships/image" Target="../media/image6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6" Type="http://schemas.openxmlformats.org/officeDocument/2006/relationships/image" Target="../media/image3.png"/><Relationship Id="rId5" Type="http://schemas.openxmlformats.org/officeDocument/2006/relationships/image" Target="../media/image6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2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2.png"/><Relationship Id="rId3" Type="http://schemas.openxmlformats.org/officeDocument/2006/relationships/image" Target="../media/image104.png"/><Relationship Id="rId12" Type="http://schemas.openxmlformats.org/officeDocument/2006/relationships/image" Target="../media/image14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2.png"/><Relationship Id="rId1" Type="http://schemas.openxmlformats.org/officeDocument/2006/relationships/tags" Target="../tags/tag48.xml"/><Relationship Id="rId6" Type="http://schemas.openxmlformats.org/officeDocument/2006/relationships/image" Target="../media/image3.png"/><Relationship Id="rId11" Type="http://schemas.openxmlformats.org/officeDocument/2006/relationships/image" Target="../media/image131.png"/><Relationship Id="rId5" Type="http://schemas.openxmlformats.org/officeDocument/2006/relationships/image" Target="../media/image106.png"/><Relationship Id="rId15" Type="http://schemas.openxmlformats.org/officeDocument/2006/relationships/image" Target="../media/image172.png"/><Relationship Id="rId10" Type="http://schemas.openxmlformats.org/officeDocument/2006/relationships/image" Target="../media/image121.png"/><Relationship Id="rId4" Type="http://schemas.openxmlformats.org/officeDocument/2006/relationships/image" Target="../media/image105.png"/><Relationship Id="rId9" Type="http://schemas.openxmlformats.org/officeDocument/2006/relationships/image" Target="../media/image111.png"/><Relationship Id="rId14" Type="http://schemas.openxmlformats.org/officeDocument/2006/relationships/image" Target="../media/image16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9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NULL"/><Relationship Id="rId5" Type="http://schemas.openxmlformats.org/officeDocument/2006/relationships/image" Target="../media/image34.png"/><Relationship Id="rId4" Type="http://schemas.openxmlformats.org/officeDocument/2006/relationships/image" Target="../media/image16.png"/><Relationship Id="rId9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FB9EE-181A-8C5C-F4D6-E452394FC4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Probabilistic ML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F57BFB-D8D4-4FCB-43D8-9EAF0792EF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07756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Based on Dr. Piyush Rai’s slides from ML course at IITK</a:t>
            </a:r>
          </a:p>
          <a:p>
            <a:r>
              <a:rPr lang="en-US" dirty="0"/>
              <a:t>And </a:t>
            </a:r>
          </a:p>
          <a:p>
            <a:r>
              <a:rPr lang="en-US" dirty="0"/>
              <a:t>“Introduction to Statistical Learning” Book 2</a:t>
            </a:r>
            <a:r>
              <a:rPr lang="en-US" baseline="30000" dirty="0"/>
              <a:t>nd</a:t>
            </a:r>
            <a:r>
              <a:rPr lang="en-US" dirty="0"/>
              <a:t> edition, Chapter 4</a:t>
            </a:r>
          </a:p>
          <a:p>
            <a:r>
              <a:rPr lang="en-US" dirty="0">
                <a:hlinkClick r:id="rId2"/>
              </a:rPr>
              <a:t>https://www.statlearning.com/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182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Discrete Random Variables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10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For a discrete </a:t>
                </a:r>
                <a:r>
                  <a:rPr lang="en-GB" dirty="0" err="1">
                    <a:latin typeface="Abadi Extra Light" panose="020B0204020104020204" pitchFamily="34" charset="0"/>
                  </a:rPr>
                  <a:t>r.v.</a:t>
                </a:r>
                <a:r>
                  <a:rPr lang="en-GB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denotes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- probability that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is called the </a:t>
                </a:r>
                <a:r>
                  <a:rPr lang="en-GB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probability mass function </a:t>
                </a:r>
                <a:r>
                  <a:rPr lang="en-GB" dirty="0">
                    <a:latin typeface="Abadi Extra Light" panose="020B0204020104020204" pitchFamily="34" charset="0"/>
                  </a:rPr>
                  <a:t>(PMF) of </a:t>
                </a:r>
                <a:r>
                  <a:rPr lang="en-GB" dirty="0" err="1">
                    <a:latin typeface="Abadi Extra Light" panose="020B0204020104020204" pitchFamily="34" charset="0"/>
                  </a:rPr>
                  <a:t>r.v.</a:t>
                </a:r>
                <a:r>
                  <a:rPr lang="en-GB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8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is the </a:t>
                </a:r>
                <a:r>
                  <a:rPr lang="en-GB" u="sng" dirty="0">
                    <a:latin typeface="Abadi Extra Light" panose="020B0204020104020204" pitchFamily="34" charset="0"/>
                  </a:rPr>
                  <a:t>value</a:t>
                </a:r>
                <a:r>
                  <a:rPr lang="en-GB" dirty="0">
                    <a:latin typeface="Abadi Extra Light" panose="020B0204020104020204" pitchFamily="34" charset="0"/>
                  </a:rPr>
                  <a:t> of the PMF at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935" t="-18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A833B1-E0E7-4EF8-853E-1C4BD9CDAD97}"/>
                  </a:ext>
                </a:extLst>
              </p:cNvPr>
              <p:cNvSpPr txBox="1"/>
              <p:nvPr/>
            </p:nvSpPr>
            <p:spPr>
              <a:xfrm>
                <a:off x="2635218" y="3794690"/>
                <a:ext cx="2090765" cy="16582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IN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IN" sz="2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sz="2800" i="1" dirty="0" smtClean="0">
                          <a:latin typeface="Cambria Math" panose="02040503050406030204" pitchFamily="18" charset="0"/>
                        </a:rPr>
                        <m:t>≤ 1</m:t>
                      </m:r>
                    </m:oMath>
                  </m:oMathPara>
                </a14:m>
                <a:endParaRPr lang="en-IN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A833B1-E0E7-4EF8-853E-1C4BD9CDA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218" y="3794690"/>
                <a:ext cx="2090765" cy="16582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C8A4FAFF-B2A7-4C28-B41C-7D7DB110D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664" y="3632715"/>
            <a:ext cx="3044378" cy="1917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644F96-F07D-404C-96E6-ED844B662913}"/>
                  </a:ext>
                </a:extLst>
              </p:cNvPr>
              <p:cNvSpPr txBox="1"/>
              <p:nvPr/>
            </p:nvSpPr>
            <p:spPr>
              <a:xfrm>
                <a:off x="5730621" y="4379197"/>
                <a:ext cx="5310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644F96-F07D-404C-96E6-ED844B662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621" y="4379197"/>
                <a:ext cx="531043" cy="276999"/>
              </a:xfrm>
              <a:prstGeom prst="rect">
                <a:avLst/>
              </a:prstGeom>
              <a:blipFill>
                <a:blip r:embed="rId6"/>
                <a:stretch>
                  <a:fillRect l="-10345" t="-2174" r="-16092" b="-326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A78E39-6269-4709-861F-F3D073177F15}"/>
                  </a:ext>
                </a:extLst>
              </p:cNvPr>
              <p:cNvSpPr txBox="1"/>
              <p:nvPr/>
            </p:nvSpPr>
            <p:spPr>
              <a:xfrm>
                <a:off x="7656631" y="5640825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A78E39-6269-4709-861F-F3D073177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631" y="5640825"/>
                <a:ext cx="207621" cy="276999"/>
              </a:xfrm>
              <a:prstGeom prst="rect">
                <a:avLst/>
              </a:prstGeom>
              <a:blipFill>
                <a:blip r:embed="rId7"/>
                <a:stretch>
                  <a:fillRect l="-26471" r="-26471" b="-65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924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300"/>
    </mc:Choice>
    <mc:Fallback xmlns="">
      <p:transition spd="slow" advTm="98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Continuous Random Variables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11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For a continuous </a:t>
                </a:r>
                <a:r>
                  <a:rPr lang="en-GB" dirty="0" err="1">
                    <a:latin typeface="Abadi Extra Light" panose="020B0204020104020204" pitchFamily="34" charset="0"/>
                  </a:rPr>
                  <a:t>r.v.</a:t>
                </a:r>
                <a:r>
                  <a:rPr lang="en-GB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, a </a:t>
                </a:r>
                <a:r>
                  <a:rPr lang="en-GB" i="1" dirty="0">
                    <a:latin typeface="Abadi Extra Light" panose="020B0204020104020204" pitchFamily="34" charset="0"/>
                  </a:rPr>
                  <a:t>probability</a:t>
                </a:r>
                <a:r>
                  <a:rPr lang="en-GB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is meaningless</a:t>
                </a: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</a:rPr>
                  <a:t>For cont. </a:t>
                </a:r>
                <a:r>
                  <a:rPr lang="en-IN" dirty="0" err="1">
                    <a:latin typeface="Abadi Extra Light" panose="020B0204020104020204" pitchFamily="34" charset="0"/>
                  </a:rPr>
                  <a:t>r.v.</a:t>
                </a:r>
                <a:r>
                  <a:rPr lang="en-IN" dirty="0">
                    <a:latin typeface="Abadi Extra Light" panose="020B0204020104020204" pitchFamily="34" charset="0"/>
                  </a:rPr>
                  <a:t>, we talk in terms of prob. within an </a:t>
                </a:r>
                <a:r>
                  <a:rPr lang="en-IN" u="sng" dirty="0">
                    <a:latin typeface="Abadi Extra Light" panose="020B0204020104020204" pitchFamily="34" charset="0"/>
                  </a:rPr>
                  <a:t>interval</a:t>
                </a:r>
                <a:r>
                  <a:rPr lang="en-IN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∈(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is the prob. that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∈(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as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is the probability density at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935" t="-18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FC2D59-2D3D-4078-96E0-2D832DEC1114}"/>
                  </a:ext>
                </a:extLst>
              </p:cNvPr>
              <p:cNvSpPr txBox="1"/>
              <p:nvPr/>
            </p:nvSpPr>
            <p:spPr>
              <a:xfrm>
                <a:off x="5046931" y="3567360"/>
                <a:ext cx="2211696" cy="19919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IN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trike="sngStrike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IN" sz="2800" i="1" strike="sngStrike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1" strike="sngStrike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sz="2800" i="1" strike="sngStrike" dirty="0" smtClean="0">
                          <a:latin typeface="Cambria Math" panose="02040503050406030204" pitchFamily="18" charset="0"/>
                        </a:rPr>
                        <m:t>≤ 1</m:t>
                      </m:r>
                    </m:oMath>
                  </m:oMathPara>
                </a14:m>
                <a:endParaRPr lang="en-IN" sz="2800" strike="sngStrik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FC2D59-2D3D-4078-96E0-2D832DEC1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6931" y="3567360"/>
                <a:ext cx="2211696" cy="19919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932E6B9B-39B2-4132-99E2-EF93388312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247" y="4761991"/>
            <a:ext cx="1004822" cy="9652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peech Bubble: Rectangle 10">
                <a:extLst>
                  <a:ext uri="{FF2B5EF4-FFF2-40B4-BE49-F238E27FC236}">
                    <a16:creationId xmlns:a16="http://schemas.microsoft.com/office/drawing/2014/main" id="{27A2189B-D853-44D8-AAF8-63AE3BEDFE8E}"/>
                  </a:ext>
                </a:extLst>
              </p:cNvPr>
              <p:cNvSpPr/>
              <p:nvPr/>
            </p:nvSpPr>
            <p:spPr>
              <a:xfrm>
                <a:off x="1342663" y="3701098"/>
                <a:ext cx="3170614" cy="1385872"/>
              </a:xfrm>
              <a:prstGeom prst="wedgeRectCallout">
                <a:avLst>
                  <a:gd name="adj1" fmla="val -55987"/>
                  <a:gd name="adj2" fmla="val 38673"/>
                </a:avLst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2000" b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Yes, probability density at a point </a:t>
                </a:r>
                <a14:m>
                  <m:oMath xmlns:m="http://schemas.openxmlformats.org/officeDocument/2006/math">
                    <m:r>
                      <a:rPr lang="en-IN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N" sz="2000" b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can very well be larger than 1. The integral however must be equal to 1</a:t>
                </a:r>
              </a:p>
            </p:txBody>
          </p:sp>
        </mc:Choice>
        <mc:Fallback xmlns="">
          <p:sp>
            <p:nvSpPr>
              <p:cNvPr id="11" name="Speech Bubble: Rectangle 10">
                <a:extLst>
                  <a:ext uri="{FF2B5EF4-FFF2-40B4-BE49-F238E27FC236}">
                    <a16:creationId xmlns:a16="http://schemas.microsoft.com/office/drawing/2014/main" id="{27A2189B-D853-44D8-AAF8-63AE3BEDF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663" y="3701098"/>
                <a:ext cx="3170614" cy="1385872"/>
              </a:xfrm>
              <a:prstGeom prst="wedgeRectCallout">
                <a:avLst>
                  <a:gd name="adj1" fmla="val -55987"/>
                  <a:gd name="adj2" fmla="val 38673"/>
                </a:avLst>
              </a:prstGeom>
              <a:blipFill>
                <a:blip r:embed="rId6"/>
                <a:stretch>
                  <a:fillRect b="-4803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EF064D37-EE7A-47BF-9AD0-517FF86E9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281" y="3348538"/>
            <a:ext cx="2836571" cy="237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267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682"/>
    </mc:Choice>
    <mc:Fallback xmlns="">
      <p:transition spd="slow" advTm="2246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A word about notation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12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(.) 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can mean different things depending on the context</a:t>
                </a: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denotes the distribution (PMF/PDF) of an </a:t>
                </a:r>
                <a:r>
                  <a:rPr lang="en-GB" dirty="0" err="1">
                    <a:latin typeface="Abadi Extra Light" panose="020B0204020104020204" pitchFamily="34" charset="0"/>
                  </a:rPr>
                  <a:t>r.v.</a:t>
                </a:r>
                <a:r>
                  <a:rPr lang="en-GB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or simply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denotes the </a:t>
                </a:r>
                <a:r>
                  <a:rPr lang="en-GB" u="sng" dirty="0">
                    <a:latin typeface="Abadi Extra Light" panose="020B0204020104020204" pitchFamily="34" charset="0"/>
                  </a:rPr>
                  <a:t>prob.</a:t>
                </a:r>
                <a:r>
                  <a:rPr lang="en-GB" dirty="0">
                    <a:latin typeface="Abadi Extra Light" panose="020B0204020104020204" pitchFamily="34" charset="0"/>
                  </a:rPr>
                  <a:t> or </a:t>
                </a:r>
                <a:r>
                  <a:rPr lang="en-GB" u="sng" dirty="0">
                    <a:latin typeface="Abadi Extra Light" panose="020B0204020104020204" pitchFamily="34" charset="0"/>
                  </a:rPr>
                  <a:t>prob. density </a:t>
                </a:r>
                <a:r>
                  <a:rPr lang="en-GB" dirty="0">
                    <a:latin typeface="Abadi Extra Light" panose="020B0204020104020204" pitchFamily="34" charset="0"/>
                  </a:rPr>
                  <a:t>at value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IN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Actual meaning should be clear from the context (but be careful)</a:t>
                </a: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Exercise same care when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(.) 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is a specific distribution (Bernoulli, Gaussian, etc.)</a:t>
                </a: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The following means generating a random sample from the distribution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935" t="-1864" r="-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1CA94C5-915E-4C32-B869-BF3D644C5410}"/>
                  </a:ext>
                </a:extLst>
              </p:cNvPr>
              <p:cNvSpPr txBox="1"/>
              <p:nvPr/>
            </p:nvSpPr>
            <p:spPr>
              <a:xfrm>
                <a:off x="4857226" y="5529991"/>
                <a:ext cx="211461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sz="40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IN" sz="4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N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4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N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4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1CA94C5-915E-4C32-B869-BF3D644C5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226" y="5529991"/>
                <a:ext cx="2114618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7944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153"/>
    </mc:Choice>
    <mc:Fallback xmlns="">
      <p:transition spd="slow" advTm="2011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Joint Probability Distribution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13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Joint prob. dist.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models </a:t>
                </a:r>
                <a:r>
                  <a:rPr lang="en-GB" u="sng" dirty="0">
                    <a:latin typeface="Abadi Extra Light" panose="020B0204020104020204" pitchFamily="34" charset="0"/>
                  </a:rPr>
                  <a:t>probability of co-occurrence </a:t>
                </a:r>
                <a:r>
                  <a:rPr lang="en-GB" dirty="0">
                    <a:latin typeface="Abadi Extra Light" panose="020B0204020104020204" pitchFamily="34" charset="0"/>
                  </a:rPr>
                  <a:t>of two </a:t>
                </a:r>
                <a:r>
                  <a:rPr lang="en-GB" dirty="0" err="1">
                    <a:latin typeface="Abadi Extra Light" panose="020B0204020104020204" pitchFamily="34" charset="0"/>
                  </a:rPr>
                  <a:t>r.v.</a:t>
                </a:r>
                <a:r>
                  <a:rPr lang="en-GB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GB" sz="8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For discrete </a:t>
                </a:r>
                <a:r>
                  <a:rPr lang="en-GB" dirty="0" err="1">
                    <a:latin typeface="Abadi Extra Light" panose="020B0204020104020204" pitchFamily="34" charset="0"/>
                  </a:rPr>
                  <a:t>r.v.</a:t>
                </a:r>
                <a:r>
                  <a:rPr lang="en-GB" dirty="0">
                    <a:latin typeface="Abadi Extra Light" panose="020B0204020104020204" pitchFamily="34" charset="0"/>
                  </a:rPr>
                  <a:t>, the joint PMF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) 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is like a </a:t>
                </a:r>
                <a:r>
                  <a:rPr lang="en-GB" u="sng" dirty="0">
                    <a:latin typeface="Abadi Extra Light" panose="020B0204020104020204" pitchFamily="34" charset="0"/>
                  </a:rPr>
                  <a:t>table</a:t>
                </a:r>
                <a:r>
                  <a:rPr lang="en-GB" dirty="0">
                    <a:latin typeface="Abadi Extra Light" panose="020B0204020104020204" pitchFamily="34" charset="0"/>
                  </a:rPr>
                  <a:t> (that sums to 1)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For two continuous </a:t>
                </a:r>
                <a:r>
                  <a:rPr lang="en-GB" dirty="0" err="1">
                    <a:latin typeface="Abadi Extra Light" panose="020B0204020104020204" pitchFamily="34" charset="0"/>
                  </a:rPr>
                  <a:t>r.v.’s</a:t>
                </a:r>
                <a:r>
                  <a:rPr lang="en-GB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, we have joint PDF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935" t="-18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>
            <a:extLst>
              <a:ext uri="{FF2B5EF4-FFF2-40B4-BE49-F238E27FC236}">
                <a16:creationId xmlns:a16="http://schemas.microsoft.com/office/drawing/2014/main" id="{EB9C038C-36A9-41F9-AFAD-CB0DD9B08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38" y="2515390"/>
            <a:ext cx="584835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1D79174-785E-450C-AE50-AF1A3A3E3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514" y="3305263"/>
            <a:ext cx="4226761" cy="106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DB4BFB02-4F87-4F93-9214-054458774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411" y="5727214"/>
            <a:ext cx="4128340" cy="87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E901E9-7A0A-4F40-BC58-7181D6ABAF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7243" y="2032778"/>
            <a:ext cx="1004822" cy="965223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7D1E39A8-B32E-4A40-9368-8F827335FB76}"/>
              </a:ext>
            </a:extLst>
          </p:cNvPr>
          <p:cNvSpPr/>
          <p:nvPr/>
        </p:nvSpPr>
        <p:spPr>
          <a:xfrm>
            <a:off x="7516549" y="2136156"/>
            <a:ext cx="3170614" cy="1169107"/>
          </a:xfrm>
          <a:prstGeom prst="wedgeRectCallout">
            <a:avLst>
              <a:gd name="adj1" fmla="val 69956"/>
              <a:gd name="adj2" fmla="val -26702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b="0" dirty="0">
                <a:solidFill>
                  <a:schemeClr val="tx1"/>
                </a:solidFill>
                <a:latin typeface="Abadi Extra Light" panose="020B0204020104020204" pitchFamily="34" charset="0"/>
              </a:rPr>
              <a:t>For 3 </a:t>
            </a:r>
            <a:r>
              <a:rPr lang="en-IN" sz="2000" b="0" dirty="0" err="1">
                <a:solidFill>
                  <a:schemeClr val="tx1"/>
                </a:solidFill>
                <a:latin typeface="Abadi Extra Light" panose="020B0204020104020204" pitchFamily="34" charset="0"/>
              </a:rPr>
              <a:t>r.v.’s</a:t>
            </a:r>
            <a:r>
              <a:rPr lang="en-IN" sz="2000" b="0" dirty="0">
                <a:solidFill>
                  <a:schemeClr val="tx1"/>
                </a:solidFill>
                <a:latin typeface="Abadi Extra Light" panose="020B0204020104020204" pitchFamily="34" charset="0"/>
              </a:rPr>
              <a:t>, we will likewise have a “cube” for the PMF. For more than 3 </a:t>
            </a:r>
            <a:r>
              <a:rPr lang="en-IN" sz="2000" b="0" dirty="0" err="1">
                <a:solidFill>
                  <a:schemeClr val="tx1"/>
                </a:solidFill>
                <a:latin typeface="Abadi Extra Light" panose="020B0204020104020204" pitchFamily="34" charset="0"/>
              </a:rPr>
              <a:t>r.v.</a:t>
            </a:r>
            <a:r>
              <a:rPr lang="en-IN" sz="2000" dirty="0" err="1">
                <a:solidFill>
                  <a:schemeClr val="tx1"/>
                </a:solidFill>
                <a:latin typeface="Abadi Extra Light" panose="020B0204020104020204" pitchFamily="34" charset="0"/>
              </a:rPr>
              <a:t>’s</a:t>
            </a:r>
            <a:r>
              <a:rPr lang="en-IN" sz="2000" dirty="0">
                <a:solidFill>
                  <a:schemeClr val="tx1"/>
                </a:solidFill>
                <a:latin typeface="Abadi Extra Light" panose="020B0204020104020204" pitchFamily="34" charset="0"/>
              </a:rPr>
              <a:t> too, similar analogy holds </a:t>
            </a:r>
            <a:endParaRPr lang="en-IN" sz="2000" b="0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354BA2-BCD3-4C4A-8AA9-2F28E23835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80147" y="5634648"/>
            <a:ext cx="1004822" cy="965223"/>
          </a:xfrm>
          <a:prstGeom prst="rect">
            <a:avLst/>
          </a:prstGeom>
        </p:spPr>
      </p:pic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E26FCB5B-4401-4BF1-B1BB-8F7F8929FF4F}"/>
              </a:ext>
            </a:extLst>
          </p:cNvPr>
          <p:cNvSpPr/>
          <p:nvPr/>
        </p:nvSpPr>
        <p:spPr>
          <a:xfrm>
            <a:off x="7909533" y="5777421"/>
            <a:ext cx="3170614" cy="910897"/>
          </a:xfrm>
          <a:prstGeom prst="wedgeRectCallout">
            <a:avLst>
              <a:gd name="adj1" fmla="val 60431"/>
              <a:gd name="adj2" fmla="val -25781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b="0" dirty="0">
                <a:solidFill>
                  <a:schemeClr val="tx1"/>
                </a:solidFill>
                <a:latin typeface="Abadi Extra Light" panose="020B0204020104020204" pitchFamily="34" charset="0"/>
              </a:rPr>
              <a:t>For more than tw</a:t>
            </a:r>
            <a:r>
              <a:rPr lang="en-IN" sz="2000" dirty="0">
                <a:solidFill>
                  <a:schemeClr val="tx1"/>
                </a:solidFill>
                <a:latin typeface="Abadi Extra Light" panose="020B0204020104020204" pitchFamily="34" charset="0"/>
              </a:rPr>
              <a:t>o </a:t>
            </a:r>
            <a:r>
              <a:rPr lang="en-IN" sz="2000" dirty="0" err="1">
                <a:solidFill>
                  <a:schemeClr val="tx1"/>
                </a:solidFill>
                <a:latin typeface="Abadi Extra Light" panose="020B0204020104020204" pitchFamily="34" charset="0"/>
              </a:rPr>
              <a:t>r.v.’s</a:t>
            </a:r>
            <a:r>
              <a:rPr lang="en-IN" sz="2000" dirty="0">
                <a:solidFill>
                  <a:schemeClr val="tx1"/>
                </a:solidFill>
                <a:latin typeface="Abadi Extra Light" panose="020B0204020104020204" pitchFamily="34" charset="0"/>
              </a:rPr>
              <a:t>, we will likewise have a multi-dim integral for this property</a:t>
            </a:r>
            <a:endParaRPr lang="en-IN" sz="2000" b="0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466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110"/>
    </mc:Choice>
    <mc:Fallback xmlns="">
      <p:transition spd="slow" advTm="2121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Marginal Probability Distribution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14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Consider two </a:t>
                </a:r>
                <a:r>
                  <a:rPr lang="en-GB" dirty="0" err="1">
                    <a:latin typeface="Abadi Extra Light" panose="020B0204020104020204" pitchFamily="34" charset="0"/>
                  </a:rPr>
                  <a:t>r.v.’s</a:t>
                </a:r>
                <a:r>
                  <a:rPr lang="en-GB" dirty="0">
                    <a:latin typeface="Abadi Extra Light" panose="020B0204020104020204" pitchFamily="34" charset="0"/>
                  </a:rPr>
                  <a:t> X and Y (discrete/continuous – both need not of same type)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Marg. Prob. is PMF/PDF of one </a:t>
                </a:r>
                <a:r>
                  <a:rPr lang="en-GB" dirty="0" err="1">
                    <a:latin typeface="Abadi Extra Light" panose="020B0204020104020204" pitchFamily="34" charset="0"/>
                  </a:rPr>
                  <a:t>r.v.</a:t>
                </a:r>
                <a:r>
                  <a:rPr lang="en-GB" dirty="0">
                    <a:latin typeface="Abadi Extra Light" panose="020B0204020104020204" pitchFamily="34" charset="0"/>
                  </a:rPr>
                  <a:t> accounting for all possibilities of the other </a:t>
                </a:r>
                <a:r>
                  <a:rPr lang="en-GB" dirty="0" err="1">
                    <a:latin typeface="Abadi Extra Light" panose="020B0204020104020204" pitchFamily="34" charset="0"/>
                  </a:rPr>
                  <a:t>r.v.</a:t>
                </a: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For discrete </a:t>
                </a:r>
                <a:r>
                  <a:rPr lang="en-GB" dirty="0" err="1">
                    <a:latin typeface="Abadi Extra Light" panose="020B0204020104020204" pitchFamily="34" charset="0"/>
                  </a:rPr>
                  <a:t>r.v.’s</a:t>
                </a:r>
                <a:r>
                  <a:rPr lang="en-GB" dirty="0">
                    <a:latin typeface="Abadi Extra Light" panose="020B0204020104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For discrete </a:t>
                </a:r>
                <a:r>
                  <a:rPr lang="en-GB" dirty="0" err="1">
                    <a:latin typeface="Abadi Extra Light" panose="020B0204020104020204" pitchFamily="34" charset="0"/>
                  </a:rPr>
                  <a:t>r.v.</a:t>
                </a:r>
                <a:r>
                  <a:rPr lang="en-GB" dirty="0">
                    <a:latin typeface="Abadi Extra Light" panose="020B0204020104020204" pitchFamily="34" charset="0"/>
                  </a:rPr>
                  <a:t> it is the sum of the PMF table along the rows/columns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For continuous </a:t>
                </a:r>
                <a:r>
                  <a:rPr lang="en-GB" dirty="0" err="1">
                    <a:latin typeface="Abadi Extra Light" panose="020B0204020104020204" pitchFamily="34" charset="0"/>
                  </a:rPr>
                  <a:t>r.v.’s</a:t>
                </a:r>
                <a:r>
                  <a:rPr lang="en-GB" dirty="0">
                    <a:latin typeface="Abadi Extra Light" panose="020B0204020104020204" pitchFamily="34" charset="0"/>
                  </a:rPr>
                  <a:t>,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935" t="-18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>
            <a:extLst>
              <a:ext uri="{FF2B5EF4-FFF2-40B4-BE49-F238E27FC236}">
                <a16:creationId xmlns:a16="http://schemas.microsoft.com/office/drawing/2014/main" id="{CFF253AC-3C40-4B48-B0CA-4D1EBB538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690" y="3232555"/>
            <a:ext cx="4274671" cy="229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2A44604A-1FA6-43EA-872A-6FFAFACB3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939" y="5727214"/>
            <a:ext cx="7843405" cy="53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B5E731-DE65-4E4B-B996-C0F34121F8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1933" y="3501049"/>
            <a:ext cx="1004822" cy="965223"/>
          </a:xfrm>
          <a:prstGeom prst="rect">
            <a:avLst/>
          </a:prstGeom>
        </p:spPr>
      </p:pic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D4C3427E-5CE1-4AEE-85FE-779C5DE60D57}"/>
              </a:ext>
            </a:extLst>
          </p:cNvPr>
          <p:cNvSpPr/>
          <p:nvPr/>
        </p:nvSpPr>
        <p:spPr>
          <a:xfrm>
            <a:off x="6596119" y="3281384"/>
            <a:ext cx="4100280" cy="1404552"/>
          </a:xfrm>
          <a:prstGeom prst="wedgeRectCallout">
            <a:avLst>
              <a:gd name="adj1" fmla="val 60521"/>
              <a:gd name="adj2" fmla="val -16409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b="0" dirty="0">
                <a:solidFill>
                  <a:schemeClr val="tx1"/>
                </a:solidFill>
                <a:latin typeface="Abadi Extra Light" panose="020B0204020104020204" pitchFamily="34" charset="0"/>
              </a:rPr>
              <a:t>The definition also applied for two </a:t>
            </a:r>
            <a:r>
              <a:rPr lang="en-IN" sz="2000" b="0" u="sng" dirty="0">
                <a:solidFill>
                  <a:schemeClr val="tx1"/>
                </a:solidFill>
                <a:latin typeface="Abadi Extra Light" panose="020B0204020104020204" pitchFamily="34" charset="0"/>
              </a:rPr>
              <a:t>sets</a:t>
            </a:r>
            <a:r>
              <a:rPr lang="en-IN" sz="2000" b="0" dirty="0">
                <a:solidFill>
                  <a:schemeClr val="tx1"/>
                </a:solidFill>
                <a:latin typeface="Abadi Extra Light" panose="020B0204020104020204" pitchFamily="34" charset="0"/>
              </a:rPr>
              <a:t> of </a:t>
            </a:r>
            <a:r>
              <a:rPr lang="en-IN" sz="2000" b="0" dirty="0" err="1">
                <a:solidFill>
                  <a:schemeClr val="tx1"/>
                </a:solidFill>
                <a:latin typeface="Abadi Extra Light" panose="020B0204020104020204" pitchFamily="34" charset="0"/>
              </a:rPr>
              <a:t>r.v.’s</a:t>
            </a:r>
            <a:r>
              <a:rPr lang="en-IN" sz="2000" b="0" dirty="0">
                <a:solidFill>
                  <a:schemeClr val="tx1"/>
                </a:solidFill>
                <a:latin typeface="Abadi Extra Light" panose="020B0204020104020204" pitchFamily="34" charset="0"/>
              </a:rPr>
              <a:t> and marginal of one set of </a:t>
            </a:r>
            <a:r>
              <a:rPr lang="en-IN" sz="2000" b="0" dirty="0" err="1">
                <a:solidFill>
                  <a:schemeClr val="tx1"/>
                </a:solidFill>
                <a:latin typeface="Abadi Extra Light" panose="020B0204020104020204" pitchFamily="34" charset="0"/>
              </a:rPr>
              <a:t>r.v.’s</a:t>
            </a:r>
            <a:r>
              <a:rPr lang="en-IN" sz="2000" b="0" dirty="0">
                <a:solidFill>
                  <a:schemeClr val="tx1"/>
                </a:solidFill>
                <a:latin typeface="Abadi Extra Light" panose="020B0204020104020204" pitchFamily="34" charset="0"/>
              </a:rPr>
              <a:t> is obtained by summing over all possibilities of the second set of </a:t>
            </a:r>
            <a:r>
              <a:rPr lang="en-IN" sz="2000" b="0" dirty="0" err="1">
                <a:solidFill>
                  <a:schemeClr val="tx1"/>
                </a:solidFill>
                <a:latin typeface="Abadi Extra Light" panose="020B0204020104020204" pitchFamily="34" charset="0"/>
              </a:rPr>
              <a:t>r.v.’s</a:t>
            </a:r>
            <a:endParaRPr lang="en-IN" sz="2000" b="0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4633F20C-9FA1-47A6-AC2F-9F5FD5433A11}"/>
              </a:ext>
            </a:extLst>
          </p:cNvPr>
          <p:cNvSpPr/>
          <p:nvPr/>
        </p:nvSpPr>
        <p:spPr>
          <a:xfrm>
            <a:off x="6438127" y="4825540"/>
            <a:ext cx="4100280" cy="901674"/>
          </a:xfrm>
          <a:prstGeom prst="wedgeRectCallout">
            <a:avLst>
              <a:gd name="adj1" fmla="val 42721"/>
              <a:gd name="adj2" fmla="val -69175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b="0" dirty="0">
                <a:solidFill>
                  <a:schemeClr val="tx1"/>
                </a:solidFill>
                <a:latin typeface="Abadi Extra Light" panose="020B0204020104020204" pitchFamily="34" charset="0"/>
              </a:rPr>
              <a:t>For discrete </a:t>
            </a:r>
            <a:r>
              <a:rPr lang="en-IN" sz="2000" b="0" dirty="0" err="1">
                <a:solidFill>
                  <a:schemeClr val="tx1"/>
                </a:solidFill>
                <a:latin typeface="Abadi Extra Light" panose="020B0204020104020204" pitchFamily="34" charset="0"/>
              </a:rPr>
              <a:t>r.v.’s</a:t>
            </a:r>
            <a:r>
              <a:rPr lang="en-IN" sz="2000" b="0" dirty="0">
                <a:solidFill>
                  <a:schemeClr val="tx1"/>
                </a:solidFill>
                <a:latin typeface="Abadi Extra Light" panose="020B0204020104020204" pitchFamily="34" charset="0"/>
              </a:rPr>
              <a:t>, marginalization is called summing over, for continuous </a:t>
            </a:r>
            <a:r>
              <a:rPr lang="en-IN" sz="2000" b="0" dirty="0" err="1">
                <a:solidFill>
                  <a:schemeClr val="tx1"/>
                </a:solidFill>
                <a:latin typeface="Abadi Extra Light" panose="020B0204020104020204" pitchFamily="34" charset="0"/>
              </a:rPr>
              <a:t>r.v.’s</a:t>
            </a:r>
            <a:r>
              <a:rPr lang="en-IN" sz="2000" b="0" dirty="0">
                <a:solidFill>
                  <a:schemeClr val="tx1"/>
                </a:solidFill>
                <a:latin typeface="Abadi Extra Light" panose="020B0204020104020204" pitchFamily="34" charset="0"/>
              </a:rPr>
              <a:t>, it is called </a:t>
            </a:r>
            <a:r>
              <a:rPr lang="en-IN" sz="2000" b="0" dirty="0">
                <a:solidFill>
                  <a:srgbClr val="0000FF"/>
                </a:solidFill>
                <a:latin typeface="Abadi Extra Light" panose="020B0204020104020204" pitchFamily="34" charset="0"/>
              </a:rPr>
              <a:t>“integrating out”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073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560"/>
    </mc:Choice>
    <mc:Fallback xmlns="">
      <p:transition spd="slow" advTm="263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Conditional Probability Distribution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15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Consider two </a:t>
                </a:r>
                <a:r>
                  <a:rPr lang="en-GB" dirty="0" err="1">
                    <a:latin typeface="Abadi Extra Light" panose="020B0204020104020204" pitchFamily="34" charset="0"/>
                  </a:rPr>
                  <a:t>r.v.’s</a:t>
                </a:r>
                <a:r>
                  <a:rPr lang="en-GB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(discrete/continuous – both need not of same type)</a:t>
                </a: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Conditional PMF/PDF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is the prob. dist. of one </a:t>
                </a:r>
                <a:r>
                  <a:rPr lang="en-GB" dirty="0" err="1">
                    <a:latin typeface="Abadi Extra Light" panose="020B0204020104020204" pitchFamily="34" charset="0"/>
                  </a:rPr>
                  <a:t>r.v.</a:t>
                </a:r>
                <a:r>
                  <a:rPr lang="en-GB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, fixing other </a:t>
                </a:r>
                <a:r>
                  <a:rPr lang="en-GB" dirty="0" err="1">
                    <a:latin typeface="Abadi Extra Light" panose="020B0204020104020204" pitchFamily="34" charset="0"/>
                  </a:rPr>
                  <a:t>r.v.</a:t>
                </a:r>
                <a:r>
                  <a:rPr lang="en-GB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8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or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|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like taking a slice of the joint dist.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Note: A conditional PMF/PDF may also be conditioned on something that is not the value of an </a:t>
                </a:r>
                <a:r>
                  <a:rPr lang="en-GB" dirty="0" err="1">
                    <a:latin typeface="Abadi Extra Light" panose="020B0204020104020204" pitchFamily="34" charset="0"/>
                  </a:rPr>
                  <a:t>r.v.</a:t>
                </a:r>
                <a:r>
                  <a:rPr lang="en-GB" dirty="0">
                    <a:latin typeface="Abadi Extra Light" panose="020B0204020104020204" pitchFamily="34" charset="0"/>
                  </a:rPr>
                  <a:t> but some fixed quantity in general</a:t>
                </a:r>
              </a:p>
              <a:p>
                <a:pPr marL="0" indent="0">
                  <a:buNone/>
                </a:pPr>
                <a:endParaRPr lang="en-GB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935" t="-18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>
            <a:extLst>
              <a:ext uri="{FF2B5EF4-FFF2-40B4-BE49-F238E27FC236}">
                <a16:creationId xmlns:a16="http://schemas.microsoft.com/office/drawing/2014/main" id="{1F55B481-03B8-4D39-882F-275A527F2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421" y="3611115"/>
            <a:ext cx="5368695" cy="126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1521A0-F0F6-434B-8F1A-D9807586A1EA}"/>
              </a:ext>
            </a:extLst>
          </p:cNvPr>
          <p:cNvSpPr txBox="1"/>
          <p:nvPr/>
        </p:nvSpPr>
        <p:spPr>
          <a:xfrm>
            <a:off x="2477952" y="3241783"/>
            <a:ext cx="2693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Discrete Random Variables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15EBAB81-E392-482F-9501-E043FE73D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656" y="3429000"/>
            <a:ext cx="3596844" cy="1774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C75E0F-A375-4231-8708-3B3DFDBC739F}"/>
              </a:ext>
            </a:extLst>
          </p:cNvPr>
          <p:cNvSpPr txBox="1"/>
          <p:nvPr/>
        </p:nvSpPr>
        <p:spPr>
          <a:xfrm>
            <a:off x="7664757" y="3102736"/>
            <a:ext cx="30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Continuous Random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Speech Bubble: Rectangle 13">
                <a:extLst>
                  <a:ext uri="{FF2B5EF4-FFF2-40B4-BE49-F238E27FC236}">
                    <a16:creationId xmlns:a16="http://schemas.microsoft.com/office/drawing/2014/main" id="{1B56E45A-B2BF-439B-BEA6-3D65B355A9D0}"/>
                  </a:ext>
                </a:extLst>
              </p:cNvPr>
              <p:cNvSpPr/>
              <p:nvPr/>
            </p:nvSpPr>
            <p:spPr>
              <a:xfrm>
                <a:off x="8574902" y="5727214"/>
                <a:ext cx="3596844" cy="901674"/>
              </a:xfrm>
              <a:prstGeom prst="wedgeRectCallout">
                <a:avLst>
                  <a:gd name="adj1" fmla="val -68507"/>
                  <a:gd name="adj2" fmla="val -33811"/>
                </a:avLst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2000" b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We will  see cond. dist. of output </a:t>
                </a:r>
                <a14:m>
                  <m:oMath xmlns:m="http://schemas.openxmlformats.org/officeDocument/2006/math">
                    <m:r>
                      <a:rPr lang="en-IN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IN" sz="2000" b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given weights </a:t>
                </a:r>
                <a14:m>
                  <m:oMath xmlns:m="http://schemas.openxmlformats.org/officeDocument/2006/math">
                    <m:r>
                      <a:rPr lang="en-IN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IN" sz="2000" b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(</a:t>
                </a:r>
                <a:r>
                  <a:rPr lang="en-IN" sz="2000" b="0" dirty="0" err="1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r</a:t>
                </a:r>
                <a:r>
                  <a:rPr lang="en-IN" sz="2000" dirty="0" err="1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.v.</a:t>
                </a:r>
                <a:r>
                  <a:rPr lang="en-IN" sz="20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) and features </a:t>
                </a:r>
                <a14:m>
                  <m:oMath xmlns:m="http://schemas.openxmlformats.org/officeDocument/2006/math">
                    <m:r>
                      <a:rPr lang="en-IN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IN" sz="2000" b="1" i="1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 </a:t>
                </a:r>
                <a:r>
                  <a:rPr lang="en-IN" sz="20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written as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IN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IN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IN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IN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00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0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14" name="Speech Bubble: Rectangle 13">
                <a:extLst>
                  <a:ext uri="{FF2B5EF4-FFF2-40B4-BE49-F238E27FC236}">
                    <a16:creationId xmlns:a16="http://schemas.microsoft.com/office/drawing/2014/main" id="{1B56E45A-B2BF-439B-BEA6-3D65B355A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4902" y="5727214"/>
                <a:ext cx="3596844" cy="901674"/>
              </a:xfrm>
              <a:prstGeom prst="wedgeRectCallout">
                <a:avLst>
                  <a:gd name="adj1" fmla="val -68507"/>
                  <a:gd name="adj2" fmla="val -33811"/>
                </a:avLst>
              </a:prstGeom>
              <a:blipFill>
                <a:blip r:embed="rId6"/>
                <a:stretch>
                  <a:fillRect t="-9396" b="-17450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7942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1030"/>
    </mc:Choice>
    <mc:Fallback xmlns="">
      <p:transition spd="slow" advTm="5210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Some Basic Rules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16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b="1" dirty="0">
                    <a:latin typeface="Abadi Extra Light" panose="020B0204020104020204" pitchFamily="34" charset="0"/>
                  </a:rPr>
                  <a:t>Sum Rule: 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Gives the marginal probability distribution from joint probability distribution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s-ES" sz="2600" b="1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s-ES" sz="2600" b="1" dirty="0" err="1">
                    <a:latin typeface="Abadi Extra Light" panose="020B0204020104020204" pitchFamily="34" charset="0"/>
                  </a:rPr>
                  <a:t>Product</a:t>
                </a:r>
                <a:r>
                  <a:rPr lang="es-ES" sz="2600" b="1" dirty="0">
                    <a:latin typeface="Abadi Extra Light" panose="020B0204020104020204" pitchFamily="34" charset="0"/>
                  </a:rPr>
                  <a:t> Rule: </a:t>
                </a:r>
                <a14:m>
                  <m:oMath xmlns:m="http://schemas.openxmlformats.org/officeDocument/2006/math">
                    <m:r>
                      <a:rPr lang="es-ES" sz="26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s-ES" sz="2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26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ES" sz="26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sz="260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s-ES" sz="2600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s-ES" sz="26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s-ES" sz="2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26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s-ES" sz="2600" i="1" dirty="0">
                        <a:latin typeface="Cambria Math" panose="02040503050406030204" pitchFamily="18" charset="0"/>
                      </a:rPr>
                      <m:t> |</m:t>
                    </m:r>
                    <m:r>
                      <a:rPr lang="es-ES" sz="26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ES" sz="26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s-ES" sz="26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s-ES" sz="2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26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ES" sz="2600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s-ES" sz="26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s-ES" sz="2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26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ES" sz="26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s-ES" sz="260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s-ES" sz="2600" i="1" dirty="0" smtClean="0">
                        <a:latin typeface="Cambria Math" panose="02040503050406030204" pitchFamily="18" charset="0"/>
                      </a:rPr>
                      <m:t> )</m:t>
                    </m:r>
                    <m:r>
                      <a:rPr lang="es-ES" sz="26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s-ES" sz="2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260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s-ES" sz="2600" i="1" dirty="0" smtClean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8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b="1" dirty="0">
                    <a:latin typeface="Abadi Extra Light" panose="020B0204020104020204" pitchFamily="34" charset="0"/>
                  </a:rPr>
                  <a:t>Bayes’ rule: 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Gives conditional probability distribution (can derive it from product rule)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800" b="1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b="1" dirty="0">
                    <a:latin typeface="Abadi Extra Light" panose="020B0204020104020204" pitchFamily="34" charset="0"/>
                  </a:rPr>
                  <a:t>Chain Rule: 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sz="2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26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sz="2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2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, . . . , </m:t>
                    </m:r>
                    <m:sSub>
                      <m:sSubPr>
                        <m:ctrlPr>
                          <a:rPr lang="en-IN" sz="2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26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sz="2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26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sz="2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2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IN" sz="2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26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). . . 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sz="2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IN" sz="26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 |</m:t>
                    </m:r>
                    <m:sSub>
                      <m:sSubPr>
                        <m:ctrlPr>
                          <a:rPr lang="en-IN" sz="2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IN" sz="2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, . . . , </m:t>
                    </m:r>
                    <m:sSub>
                      <m:sSubPr>
                        <m:ctrlPr>
                          <a:rPr lang="en-GB" sz="2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IN" sz="26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IN" sz="2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IN" sz="26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831" t="-16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>
            <a:extLst>
              <a:ext uri="{FF2B5EF4-FFF2-40B4-BE49-F238E27FC236}">
                <a16:creationId xmlns:a16="http://schemas.microsoft.com/office/drawing/2014/main" id="{CEA1DCA7-B8D9-4164-A87E-C408B42DE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119" y="1851574"/>
            <a:ext cx="5519575" cy="90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5F73059D-00F6-4AFC-BBC1-917814852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119" y="4622313"/>
            <a:ext cx="381000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12E1D80C-A544-48C2-857A-E5DC9E6A3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815" y="4604291"/>
            <a:ext cx="6229350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118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743"/>
    </mc:Choice>
    <mc:Fallback xmlns="">
      <p:transition spd="slow" advTm="1587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Independence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17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are independent when knowing one tells nothing about the other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The above is the marginal independence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⫫ 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400" dirty="0">
                    <a:latin typeface="Abadi Extra Light" panose="020B0204020104020204" pitchFamily="34" charset="0"/>
                  </a:rPr>
                  <a:t>Two </a:t>
                </a:r>
                <a:r>
                  <a:rPr lang="en-GB" sz="2400" dirty="0" err="1">
                    <a:latin typeface="Abadi Extra Light" panose="020B0204020104020204" pitchFamily="34" charset="0"/>
                  </a:rPr>
                  <a:t>r.v.’s</a:t>
                </a:r>
                <a:r>
                  <a:rPr lang="en-GB" sz="2400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2400" dirty="0"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400" dirty="0">
                    <a:latin typeface="Abadi Extra Light" panose="020B0204020104020204" pitchFamily="34" charset="0"/>
                  </a:rPr>
                  <a:t> may not be marginally </a:t>
                </a:r>
                <a:r>
                  <a:rPr lang="en-GB" sz="2400" dirty="0" err="1">
                    <a:latin typeface="Abadi Extra Light" panose="020B0204020104020204" pitchFamily="34" charset="0"/>
                  </a:rPr>
                  <a:t>indep</a:t>
                </a:r>
                <a:r>
                  <a:rPr lang="en-GB" sz="2400" dirty="0">
                    <a:latin typeface="Abadi Extra Light" panose="020B0204020104020204" pitchFamily="34" charset="0"/>
                  </a:rPr>
                  <a:t> but may be given the value of another </a:t>
                </a:r>
                <a:r>
                  <a:rPr lang="en-GB" sz="2400" dirty="0" err="1">
                    <a:latin typeface="Abadi Extra Light" panose="020B0204020104020204" pitchFamily="34" charset="0"/>
                  </a:rPr>
                  <a:t>r.v.</a:t>
                </a:r>
                <a:r>
                  <a:rPr lang="en-GB" sz="2400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GB" sz="24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831" t="-16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B9A82469-859F-4627-8EE0-24F838A0D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64" y="1784191"/>
            <a:ext cx="35909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3C5E782-3B74-4260-8AB5-B359262CA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331" y="2894696"/>
            <a:ext cx="3724275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CDEB04E-49AB-4BDD-A36D-2C4147D93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350" y="1845768"/>
            <a:ext cx="6468405" cy="142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7203476-07A4-4DAB-BCA9-DA48DC6FF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537" y="5286070"/>
            <a:ext cx="6143625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8DC8988-E974-4070-B020-2347699BD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874" y="5386082"/>
            <a:ext cx="1438275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049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595"/>
    </mc:Choice>
    <mc:Fallback xmlns="">
      <p:transition spd="slow" advTm="785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Expectation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18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Expectation of a random variable tells the expected or average value it takes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8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Expectation of a discrete random variable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having PMF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8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Expectation of a continuous random variable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having PDF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The definition applies to functions of </a:t>
                </a:r>
                <a:r>
                  <a:rPr lang="en-GB" dirty="0" err="1">
                    <a:latin typeface="Abadi Extra Light" panose="020B0204020104020204" pitchFamily="34" charset="0"/>
                  </a:rPr>
                  <a:t>r.v.</a:t>
                </a:r>
                <a:r>
                  <a:rPr lang="en-GB" dirty="0">
                    <a:latin typeface="Abadi Extra Light" panose="020B0204020104020204" pitchFamily="34" charset="0"/>
                  </a:rPr>
                  <a:t> too (e.g..,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8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Exp. is always </a:t>
                </a:r>
                <a:r>
                  <a:rPr lang="en-GB" dirty="0" err="1">
                    <a:latin typeface="Abadi Extra Light" panose="020B0204020104020204" pitchFamily="34" charset="0"/>
                  </a:rPr>
                  <a:t>w.r.t.</a:t>
                </a:r>
                <a:r>
                  <a:rPr lang="en-GB" dirty="0">
                    <a:latin typeface="Abadi Extra Light" panose="020B0204020104020204" pitchFamily="34" charset="0"/>
                  </a:rPr>
                  <a:t> the prob. dist.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of the </a:t>
                </a:r>
                <a:r>
                  <a:rPr lang="en-GB" dirty="0" err="1">
                    <a:latin typeface="Abadi Extra Light" panose="020B0204020104020204" pitchFamily="34" charset="0"/>
                  </a:rPr>
                  <a:t>r.v.</a:t>
                </a:r>
                <a:r>
                  <a:rPr lang="en-GB" dirty="0">
                    <a:latin typeface="Abadi Extra Light" panose="020B0204020104020204" pitchFamily="34" charset="0"/>
                  </a:rPr>
                  <a:t> and often written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935" t="-18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B37481-253D-4590-8AD8-47F576D5740C}"/>
                  </a:ext>
                </a:extLst>
              </p:cNvPr>
              <p:cNvSpPr txBox="1"/>
              <p:nvPr/>
            </p:nvSpPr>
            <p:spPr>
              <a:xfrm>
                <a:off x="4026715" y="2406534"/>
                <a:ext cx="3926048" cy="10966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IN" sz="2800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IN" sz="280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N" sz="2800" i="1" dirty="0" smtClean="0">
                          <a:latin typeface="Cambria Math" panose="02040503050406030204" pitchFamily="18" charset="0"/>
                        </a:rPr>
                        <m:t>] 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𝑥𝑝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B37481-253D-4590-8AD8-47F576D57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715" y="2406534"/>
                <a:ext cx="3926048" cy="10966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2043CA1-3245-472E-AF0D-B0C7F3DB5224}"/>
                  </a:ext>
                </a:extLst>
              </p:cNvPr>
              <p:cNvSpPr txBox="1"/>
              <p:nvPr/>
            </p:nvSpPr>
            <p:spPr>
              <a:xfrm>
                <a:off x="4026715" y="4049086"/>
                <a:ext cx="3926048" cy="11301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IN" sz="280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IN" sz="28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IN" sz="2800" b="0" i="1" dirty="0" smtClean="0">
                              <a:latin typeface="Cambria Math" panose="02040503050406030204" pitchFamily="18" charset="0"/>
                            </a:rPr>
                            <m:t>𝑥𝑝</m:t>
                          </m:r>
                          <m:d>
                            <m:dPr>
                              <m:ctrlPr>
                                <a:rPr lang="en-IN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IN" sz="2800" b="0" i="1" dirty="0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2043CA1-3245-472E-AF0D-B0C7F3DB5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715" y="4049086"/>
                <a:ext cx="3926048" cy="11301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8AD45BC4-7555-45FB-8EB4-D006657D411F}"/>
              </a:ext>
            </a:extLst>
          </p:cNvPr>
          <p:cNvSpPr/>
          <p:nvPr/>
        </p:nvSpPr>
        <p:spPr>
          <a:xfrm>
            <a:off x="9868989" y="5071346"/>
            <a:ext cx="2323011" cy="664198"/>
          </a:xfrm>
          <a:prstGeom prst="wedgeRectCallout">
            <a:avLst>
              <a:gd name="adj1" fmla="val -16619"/>
              <a:gd name="adj2" fmla="val 94500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b="0" dirty="0">
                <a:solidFill>
                  <a:schemeClr val="tx1"/>
                </a:solidFill>
                <a:latin typeface="Abadi Extra Light" panose="020B0204020104020204" pitchFamily="34" charset="0"/>
              </a:rPr>
              <a:t>Often the subscript is omitted but do keep in mind the underlying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peech Bubble: Rectangle 14">
                <a:extLst>
                  <a:ext uri="{FF2B5EF4-FFF2-40B4-BE49-F238E27FC236}">
                    <a16:creationId xmlns:a16="http://schemas.microsoft.com/office/drawing/2014/main" id="{25EE5829-EA80-4C8C-8349-EBFE6C560AF5}"/>
                  </a:ext>
                </a:extLst>
              </p:cNvPr>
              <p:cNvSpPr/>
              <p:nvPr/>
            </p:nvSpPr>
            <p:spPr>
              <a:xfrm>
                <a:off x="7858428" y="4538917"/>
                <a:ext cx="2827002" cy="480024"/>
              </a:xfrm>
              <a:prstGeom prst="wedgeRectCallout">
                <a:avLst>
                  <a:gd name="adj1" fmla="val -48798"/>
                  <a:gd name="adj2" fmla="val 87888"/>
                </a:avLst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b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Note that this exp. is </a:t>
                </a:r>
                <a:r>
                  <a:rPr lang="en-IN" sz="1400" b="0" dirty="0" err="1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w.r.t.</a:t>
                </a:r>
                <a:r>
                  <a:rPr lang="en-IN" sz="1400" b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the distribution </a:t>
                </a:r>
                <a14:m>
                  <m:oMath xmlns:m="http://schemas.openxmlformats.org/officeDocument/2006/math">
                    <m:r>
                      <a:rPr lang="en-IN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IN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IN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IN" sz="1400" b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of the </a:t>
                </a:r>
                <a:r>
                  <a:rPr lang="en-IN" sz="1400" b="0" dirty="0" err="1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r.v.</a:t>
                </a:r>
                <a:r>
                  <a:rPr lang="en-IN" sz="1400" b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IN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1400" b="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15" name="Speech Bubble: Rectangle 14">
                <a:extLst>
                  <a:ext uri="{FF2B5EF4-FFF2-40B4-BE49-F238E27FC236}">
                    <a16:creationId xmlns:a16="http://schemas.microsoft.com/office/drawing/2014/main" id="{25EE5829-EA80-4C8C-8349-EBFE6C560A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428" y="4538917"/>
                <a:ext cx="2827002" cy="480024"/>
              </a:xfrm>
              <a:prstGeom prst="wedgeRectCallout">
                <a:avLst>
                  <a:gd name="adj1" fmla="val -48798"/>
                  <a:gd name="adj2" fmla="val 87888"/>
                </a:avLst>
              </a:prstGeom>
              <a:blipFill>
                <a:blip r:embed="rId6"/>
                <a:stretch>
                  <a:fillRect t="-3604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22A189-090B-4663-B628-D8E1D78FD770}"/>
                  </a:ext>
                </a:extLst>
              </p:cNvPr>
              <p:cNvSpPr txBox="1"/>
              <p:nvPr/>
            </p:nvSpPr>
            <p:spPr>
              <a:xfrm>
                <a:off x="5551350" y="4847223"/>
                <a:ext cx="8767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i="1" dirty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 dirty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N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22A189-090B-4663-B628-D8E1D78FD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1350" y="4847223"/>
                <a:ext cx="87677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Speech Bubble: Rectangle 15">
                <a:extLst>
                  <a:ext uri="{FF2B5EF4-FFF2-40B4-BE49-F238E27FC236}">
                    <a16:creationId xmlns:a16="http://schemas.microsoft.com/office/drawing/2014/main" id="{6D912843-EC22-421E-ABB3-2F581744CE92}"/>
                  </a:ext>
                </a:extLst>
              </p:cNvPr>
              <p:cNvSpPr/>
              <p:nvPr/>
            </p:nvSpPr>
            <p:spPr>
              <a:xfrm>
                <a:off x="7466804" y="2406534"/>
                <a:ext cx="1850451" cy="303132"/>
              </a:xfrm>
              <a:prstGeom prst="wedgeRectCallout">
                <a:avLst>
                  <a:gd name="adj1" fmla="val -48798"/>
                  <a:gd name="adj2" fmla="val 87888"/>
                </a:avLst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b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Probability that </a:t>
                </a:r>
                <a14:m>
                  <m:oMath xmlns:m="http://schemas.openxmlformats.org/officeDocument/2006/math">
                    <m:r>
                      <a:rPr lang="en-IN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IN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IN" sz="1400" b="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16" name="Speech Bubble: Rectangle 15">
                <a:extLst>
                  <a:ext uri="{FF2B5EF4-FFF2-40B4-BE49-F238E27FC236}">
                    <a16:creationId xmlns:a16="http://schemas.microsoft.com/office/drawing/2014/main" id="{6D912843-EC22-421E-ABB3-2F581744CE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804" y="2406534"/>
                <a:ext cx="1850451" cy="303132"/>
              </a:xfrm>
              <a:prstGeom prst="wedgeRectCallout">
                <a:avLst>
                  <a:gd name="adj1" fmla="val -48798"/>
                  <a:gd name="adj2" fmla="val 87888"/>
                </a:avLst>
              </a:prstGeom>
              <a:blipFill>
                <a:blip r:embed="rId8"/>
                <a:stretch>
                  <a:fillRect t="-1408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Speech Bubble: Rectangle 17">
                <a:extLst>
                  <a:ext uri="{FF2B5EF4-FFF2-40B4-BE49-F238E27FC236}">
                    <a16:creationId xmlns:a16="http://schemas.microsoft.com/office/drawing/2014/main" id="{477FB762-5429-4D7C-BA38-1C4C0BD65FD3}"/>
                  </a:ext>
                </a:extLst>
              </p:cNvPr>
              <p:cNvSpPr/>
              <p:nvPr/>
            </p:nvSpPr>
            <p:spPr>
              <a:xfrm>
                <a:off x="7001169" y="4062463"/>
                <a:ext cx="2219833" cy="276379"/>
              </a:xfrm>
              <a:prstGeom prst="wedgeRectCallout">
                <a:avLst>
                  <a:gd name="adj1" fmla="val -48798"/>
                  <a:gd name="adj2" fmla="val 87888"/>
                </a:avLst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b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Probability density at </a:t>
                </a:r>
                <a14:m>
                  <m:oMath xmlns:m="http://schemas.openxmlformats.org/officeDocument/2006/math">
                    <m:r>
                      <a:rPr lang="en-IN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IN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IN" sz="1400" b="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18" name="Speech Bubble: Rectangle 17">
                <a:extLst>
                  <a:ext uri="{FF2B5EF4-FFF2-40B4-BE49-F238E27FC236}">
                    <a16:creationId xmlns:a16="http://schemas.microsoft.com/office/drawing/2014/main" id="{477FB762-5429-4D7C-BA38-1C4C0BD65F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1169" y="4062463"/>
                <a:ext cx="2219833" cy="276379"/>
              </a:xfrm>
              <a:prstGeom prst="wedgeRectCallout">
                <a:avLst>
                  <a:gd name="adj1" fmla="val -48798"/>
                  <a:gd name="adj2" fmla="val 87888"/>
                </a:avLst>
              </a:prstGeom>
              <a:blipFill>
                <a:blip r:embed="rId9"/>
                <a:stretch>
                  <a:fillRect t="-4478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7558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744"/>
    </mc:Choice>
    <mc:Fallback xmlns="">
      <p:transition spd="slow" advTm="205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 animBg="1"/>
      <p:bldP spid="15" grpId="0" animBg="1"/>
      <p:bldP spid="9" grpId="0"/>
      <p:bldP spid="16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Expectation: A Few Rules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19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Expectation of sum of two </a:t>
                </a:r>
                <a:r>
                  <a:rPr lang="en-GB" dirty="0" err="1">
                    <a:latin typeface="Abadi Extra Light" panose="020B0204020104020204" pitchFamily="34" charset="0"/>
                  </a:rPr>
                  <a:t>r.v.’s</a:t>
                </a:r>
                <a:r>
                  <a:rPr lang="en-GB" dirty="0">
                    <a:latin typeface="Abadi Extra Light" panose="020B0204020104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Proof is as follows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Define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	</a:t>
                </a:r>
                <a:r>
                  <a:rPr lang="en-IN" dirty="0">
                    <a:ea typeface="Cambria Math" panose="02040503050406030204" pitchFamily="18" charset="0"/>
                  </a:rPr>
                  <a:t> </a:t>
                </a:r>
              </a:p>
              <a:p>
                <a:pPr marL="457200" lvl="1" indent="0">
                  <a:buNone/>
                </a:pPr>
                <a:r>
                  <a:rPr lang="en-IN" sz="2800" dirty="0">
                    <a:ea typeface="Cambria Math" panose="02040503050406030204" pitchFamily="18" charset="0"/>
                  </a:rPr>
                  <a:t>       </a:t>
                </a:r>
                <a14:m>
                  <m:oMath xmlns:m="http://schemas.openxmlformats.org/officeDocument/2006/math">
                    <m:r>
                      <a:rPr lang="en-I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IN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IN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IN" sz="28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IN" sz="28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sub>
                        </m:sSub>
                      </m:sub>
                      <m:sup/>
                      <m:e>
                        <m:r>
                          <a:rPr lang="en-IN" sz="28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IN" sz="28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IN" sz="28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8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IN" sz="28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28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IN" sz="28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GB" sz="2800" dirty="0">
                    <a:latin typeface="Abadi Extra Light" panose="020B0204020104020204" pitchFamily="34" charset="0"/>
                  </a:rPr>
                  <a:t>       s</a:t>
                </a:r>
                <a:r>
                  <a:rPr lang="en-GB" sz="2800" dirty="0" err="1">
                    <a:latin typeface="Abadi Extra Light" panose="020B0204020104020204" pitchFamily="34" charset="0"/>
                  </a:rPr>
                  <a:t>.t.</a:t>
                </a:r>
                <a:r>
                  <a:rPr lang="en-GB" sz="2800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IN" sz="2800" b="0" i="0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800" dirty="0">
                    <a:latin typeface="Abadi Extra Light" panose="020B0204020104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∈ </m:t>
                    </m:r>
                    <m:sSub>
                      <m:sSubPr>
                        <m:ctrlPr>
                          <a:rPr lang="en-GB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2800" i="1" dirty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GB" sz="2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800" dirty="0">
                    <a:latin typeface="Abadi Extra Light" panose="020B0204020104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∈ </m:t>
                    </m:r>
                    <m:sSub>
                      <m:sSubPr>
                        <m:ctrlPr>
                          <a:rPr lang="en-GB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2800" i="1" dirty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endParaRPr lang="en-IN" sz="28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dirty="0">
                    <a:ea typeface="Cambria Math" panose="02040503050406030204" pitchFamily="18" charset="0"/>
                  </a:rPr>
                  <a:t>                      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IN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)⋅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r>
                  <a:rPr lang="en-GB" dirty="0">
                    <a:latin typeface="Abadi Extra Light" panose="020B0204020104020204" pitchFamily="34" charset="0"/>
                  </a:rPr>
                  <a:t>                  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IN" i="1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/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+ </m:t>
                    </m:r>
                    <m:nary>
                      <m:naryPr>
                        <m:chr m:val="∑"/>
                        <m:supHide m:val="on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IN" i="1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/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r>
                  <a:rPr lang="en-IN" dirty="0"/>
                  <a:t>                      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IN" i="1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/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+ </m:t>
                    </m:r>
                    <m:nary>
                      <m:naryPr>
                        <m:chr m:val="∑"/>
                        <m:supHide m:val="on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/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r>
                  <a:rPr lang="en-GB" dirty="0">
                    <a:latin typeface="Abadi Extra Light" panose="020B0204020104020204" pitchFamily="34" charset="0"/>
                  </a:rPr>
                  <a:t>                  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IN" i="1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+ </m:t>
                    </m:r>
                    <m:nary>
                      <m:naryPr>
                        <m:chr m:val="∑"/>
                        <m:supHide m:val="on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GB" dirty="0">
                    <a:latin typeface="Abadi Extra Light" panose="020B0204020104020204" pitchFamily="34" charset="0"/>
                  </a:rPr>
                  <a:t>	         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IN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8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4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8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935" t="-18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836142B6-8A19-487D-A7DD-27ED853AB099}"/>
                  </a:ext>
                </a:extLst>
              </p:cNvPr>
              <p:cNvSpPr/>
              <p:nvPr/>
            </p:nvSpPr>
            <p:spPr>
              <a:xfrm>
                <a:off x="8243552" y="247434"/>
                <a:ext cx="2046913" cy="665995"/>
              </a:xfrm>
              <a:prstGeom prst="wedgeRectCallout">
                <a:avLst>
                  <a:gd name="adj1" fmla="val -51667"/>
                  <a:gd name="adj2" fmla="val 89636"/>
                </a:avLst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IN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sz="1400" b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IN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IN" sz="1400" b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need not be even independent. Can be discrete or continuous</a:t>
                </a:r>
              </a:p>
            </p:txBody>
          </p:sp>
        </mc:Choice>
        <mc:Fallback xmlns="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836142B6-8A19-487D-A7DD-27ED853AB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3552" y="247434"/>
                <a:ext cx="2046913" cy="665995"/>
              </a:xfrm>
              <a:prstGeom prst="wedgeRectCallout">
                <a:avLst>
                  <a:gd name="adj1" fmla="val -51667"/>
                  <a:gd name="adj2" fmla="val 89636"/>
                </a:avLst>
              </a:prstGeom>
              <a:blipFill>
                <a:blip r:embed="rId4"/>
                <a:stretch>
                  <a:fillRect t="-4487" r="-2006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D445A75B-2252-472A-961E-968067572FCE}"/>
              </a:ext>
            </a:extLst>
          </p:cNvPr>
          <p:cNvSpPr/>
          <p:nvPr/>
        </p:nvSpPr>
        <p:spPr>
          <a:xfrm>
            <a:off x="8790587" y="4581817"/>
            <a:ext cx="2533343" cy="509947"/>
          </a:xfrm>
          <a:prstGeom prst="wedgeRectCallout">
            <a:avLst>
              <a:gd name="adj1" fmla="val -85937"/>
              <a:gd name="adj2" fmla="val 23361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b="0" dirty="0">
                <a:solidFill>
                  <a:schemeClr val="tx1"/>
                </a:solidFill>
                <a:latin typeface="Abadi Extra Light" panose="020B0204020104020204" pitchFamily="34" charset="0"/>
              </a:rPr>
              <a:t>Used the rule of marginalization of joint dist. </a:t>
            </a:r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of two </a:t>
            </a:r>
            <a:r>
              <a:rPr lang="en-IN" sz="1400" dirty="0" err="1">
                <a:solidFill>
                  <a:schemeClr val="tx1"/>
                </a:solidFill>
                <a:latin typeface="Abadi Extra Light" panose="020B0204020104020204" pitchFamily="34" charset="0"/>
              </a:rPr>
              <a:t>r.v.’s</a:t>
            </a:r>
            <a:endParaRPr lang="en-IN" sz="1400" b="0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33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476"/>
    </mc:Choice>
    <mc:Fallback xmlns="">
      <p:transition spd="slow" advTm="229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Probabilistic ML: Some Motivation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In many ML problems, we want to model and reason about data probabilistically</a:t>
                </a: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At a high-level, this is the density estimation view of ML, e.g., </a:t>
                </a: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Given input-output pairs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IN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estimate the conditional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i="1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b="1" i="1" dirty="0" err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  <a:p>
                <a:pPr marL="457200" lvl="1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Given inputs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, estimate the distribution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of the inputs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8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Note 1: These dist. will depend on some </a:t>
                </a:r>
                <a:r>
                  <a:rPr lang="en-GB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parameters</a:t>
                </a:r>
                <a:r>
                  <a:rPr lang="en-GB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(to be estimated), and written as</a:t>
                </a:r>
              </a:p>
              <a:p>
                <a:pPr marL="457200" lvl="1" indent="0">
                  <a:buNone/>
                </a:pPr>
                <a:r>
                  <a:rPr lang="en-GB" dirty="0">
                    <a:latin typeface="Abadi Extra Light" panose="020B0204020104020204" pitchFamily="34" charset="0"/>
                  </a:rPr>
                  <a:t>				</a:t>
                </a:r>
                <a:endParaRPr lang="en-GB" sz="8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Note 2: These dist. </a:t>
                </a:r>
                <a:r>
                  <a:rPr lang="en-GB">
                    <a:latin typeface="Abadi Extra Light" panose="020B0204020104020204" pitchFamily="34" charset="0"/>
                  </a:rPr>
                  <a:t>sometimes assumed to </a:t>
                </a:r>
                <a:r>
                  <a:rPr lang="en-GB" dirty="0">
                    <a:latin typeface="Abadi Extra Light" panose="020B0204020104020204" pitchFamily="34" charset="0"/>
                  </a:rPr>
                  <a:t>have a specific form, but sometimes not</a:t>
                </a:r>
              </a:p>
              <a:p>
                <a:pPr marL="457200" lvl="1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Assuming the form of the distribution to be known, the goal in estimation is to use the observed data to estimate the parameters of these distributions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935" t="-18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A8405A21-806B-4AF9-8D81-4C623A02388D}"/>
              </a:ext>
            </a:extLst>
          </p:cNvPr>
          <p:cNvSpPr/>
          <p:nvPr/>
        </p:nvSpPr>
        <p:spPr>
          <a:xfrm>
            <a:off x="11056192" y="2112071"/>
            <a:ext cx="133350" cy="271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48F969-4CE6-4BCB-8395-0DA62A7B21D4}"/>
              </a:ext>
            </a:extLst>
          </p:cNvPr>
          <p:cNvSpPr/>
          <p:nvPr/>
        </p:nvSpPr>
        <p:spPr>
          <a:xfrm>
            <a:off x="11323930" y="1925345"/>
            <a:ext cx="133350" cy="46461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017F48D-23EF-4E55-A866-179B824FC0A5}"/>
              </a:ext>
            </a:extLst>
          </p:cNvPr>
          <p:cNvCxnSpPr>
            <a:cxnSpLocks/>
          </p:cNvCxnSpPr>
          <p:nvPr/>
        </p:nvCxnSpPr>
        <p:spPr>
          <a:xfrm>
            <a:off x="10957121" y="2383127"/>
            <a:ext cx="82028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F74A24-E516-43D2-8347-225E0013C2AE}"/>
              </a:ext>
            </a:extLst>
          </p:cNvPr>
          <p:cNvCxnSpPr>
            <a:cxnSpLocks/>
          </p:cNvCxnSpPr>
          <p:nvPr/>
        </p:nvCxnSpPr>
        <p:spPr>
          <a:xfrm flipV="1">
            <a:off x="10957121" y="1764126"/>
            <a:ext cx="0" cy="619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221090-F829-4228-A07A-97D0E8404DFF}"/>
              </a:ext>
            </a:extLst>
          </p:cNvPr>
          <p:cNvSpPr txBox="1"/>
          <p:nvPr/>
        </p:nvSpPr>
        <p:spPr>
          <a:xfrm>
            <a:off x="11231317" y="1666707"/>
            <a:ext cx="8659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/>
              <a:t>p(y=</a:t>
            </a:r>
            <a:r>
              <a:rPr lang="en-IN" sz="1000" dirty="0" err="1"/>
              <a:t>green|x</a:t>
            </a:r>
            <a:r>
              <a:rPr lang="en-IN" sz="1000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0E5CC8-BC5E-46E3-803B-31A05102855E}"/>
              </a:ext>
            </a:extLst>
          </p:cNvPr>
          <p:cNvSpPr txBox="1"/>
          <p:nvPr/>
        </p:nvSpPr>
        <p:spPr>
          <a:xfrm>
            <a:off x="10514225" y="1865849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/>
              <a:t>p(y=</a:t>
            </a:r>
            <a:r>
              <a:rPr lang="en-IN" sz="1000" dirty="0" err="1"/>
              <a:t>red|x</a:t>
            </a:r>
            <a:r>
              <a:rPr lang="en-IN" sz="1000" dirty="0"/>
              <a:t>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167188-4A1B-4F45-8AE8-DCBD4A3B4110}"/>
              </a:ext>
            </a:extLst>
          </p:cNvPr>
          <p:cNvCxnSpPr/>
          <p:nvPr/>
        </p:nvCxnSpPr>
        <p:spPr>
          <a:xfrm>
            <a:off x="11256736" y="2389963"/>
            <a:ext cx="0" cy="251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4D46F6-37D9-40B3-A05B-335677714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548" y="2942509"/>
            <a:ext cx="1066884" cy="83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D382BF-B81A-410C-B68D-509B8F340549}"/>
                  </a:ext>
                </a:extLst>
              </p:cNvPr>
              <p:cNvSpPr txBox="1"/>
              <p:nvPr/>
            </p:nvSpPr>
            <p:spPr>
              <a:xfrm>
                <a:off x="4410363" y="4211782"/>
                <a:ext cx="431163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dirty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28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800" i="1" dirty="0" err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800" i="1" dirty="0" err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sz="2800" b="1" i="1" dirty="0" err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sz="28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800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2800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GB" sz="2800" dirty="0">
                          <a:latin typeface="Abadi Extra Light" panose="020B0204020104020204" pitchFamily="34" charset="0"/>
                        </a:rPr>
                        <m:t>       </m:t>
                      </m:r>
                      <m:r>
                        <m:rPr>
                          <m:nor/>
                        </m:rPr>
                        <a:rPr lang="en-GB" sz="2800" dirty="0">
                          <a:latin typeface="Abadi Extra Light" panose="020B0204020104020204" pitchFamily="34" charset="0"/>
                        </a:rPr>
                        <m:t>or</m:t>
                      </m:r>
                      <m:r>
                        <m:rPr>
                          <m:nor/>
                        </m:rPr>
                        <a:rPr lang="en-GB" sz="2800" dirty="0">
                          <a:latin typeface="Abadi Extra Light" panose="020B0204020104020204" pitchFamily="34" charset="0"/>
                        </a:rPr>
                        <m:t>        </m:t>
                      </m:r>
                      <m:r>
                        <a:rPr lang="en-GB" sz="2800" i="1" dirty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28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800" b="1" i="1" dirty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sz="2800" i="1" dirty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sz="2800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28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D382BF-B81A-410C-B68D-509B8F340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363" y="4211782"/>
                <a:ext cx="4311630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2129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706"/>
    </mc:Choice>
    <mc:Fallback xmlns="">
      <p:transition spd="slow" advTm="2897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/>
      <p:bldP spid="13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Expectation: A Few Rules (</a:t>
            </a:r>
            <a:r>
              <a:rPr lang="en-IN" dirty="0" err="1">
                <a:solidFill>
                  <a:schemeClr val="accent2">
                    <a:lumMod val="75000"/>
                  </a:schemeClr>
                </a:solidFill>
              </a:rPr>
              <a:t>Contd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20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Expectation of a scaled </a:t>
                </a:r>
                <a:r>
                  <a:rPr lang="en-GB" dirty="0" err="1">
                    <a:latin typeface="Abadi Extra Light" panose="020B0204020104020204" pitchFamily="34" charset="0"/>
                  </a:rPr>
                  <a:t>r.v.</a:t>
                </a:r>
                <a:r>
                  <a:rPr lang="en-GB" dirty="0">
                    <a:latin typeface="Abadi Extra Light" panose="020B0204020104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Linearity of expectation: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(More General) Lin. of exp.: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I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IN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Exp. of product of two </a:t>
                </a:r>
                <a:r>
                  <a:rPr lang="en-GB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independent</a:t>
                </a:r>
                <a:r>
                  <a:rPr lang="en-GB" dirty="0">
                    <a:latin typeface="Abadi Extra Light" panose="020B0204020104020204" pitchFamily="34" charset="0"/>
                  </a:rPr>
                  <a:t> </a:t>
                </a:r>
                <a:r>
                  <a:rPr lang="en-GB" dirty="0" err="1">
                    <a:latin typeface="Abadi Extra Light" panose="020B0204020104020204" pitchFamily="34" charset="0"/>
                  </a:rPr>
                  <a:t>r.v.’s</a:t>
                </a:r>
                <a:r>
                  <a:rPr lang="en-GB" dirty="0">
                    <a:latin typeface="Abadi Extra Light" panose="020B0204020104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𝑋𝑌</m:t>
                        </m:r>
                      </m:e>
                    </m:d>
                    <m:r>
                      <a:rPr lang="en-I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Law of the Unconscious Statistician (LOTUS): Given an </a:t>
                </a:r>
                <a:r>
                  <a:rPr lang="en-GB" dirty="0" err="1">
                    <a:latin typeface="Abadi Extra Light" panose="020B0204020104020204" pitchFamily="34" charset="0"/>
                  </a:rPr>
                  <a:t>r.v.</a:t>
                </a:r>
                <a:r>
                  <a:rPr lang="en-GB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with a known prob. dist.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and another random variable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for some function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8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Rule of iterated expectation: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]</a:t>
                </a:r>
              </a:p>
              <a:p>
                <a:pPr marL="0" indent="0">
                  <a:buNone/>
                </a:pPr>
                <a:endParaRPr lang="en-GB" sz="24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8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935" t="-1864" r="-83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650602DC-C7E8-4168-9549-F8935FE03A75}"/>
                  </a:ext>
                </a:extLst>
              </p:cNvPr>
              <p:cNvSpPr/>
              <p:nvPr/>
            </p:nvSpPr>
            <p:spPr>
              <a:xfrm>
                <a:off x="9523162" y="1685280"/>
                <a:ext cx="2403593" cy="260130"/>
              </a:xfrm>
              <a:prstGeom prst="wedgeRectCallout">
                <a:avLst>
                  <a:gd name="adj1" fmla="val -47520"/>
                  <a:gd name="adj2" fmla="val 143483"/>
                </a:avLst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IN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IN" sz="1400" b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IN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IN" sz="1400" b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are arbitrary functions. </a:t>
                </a:r>
              </a:p>
            </p:txBody>
          </p:sp>
        </mc:Choice>
        <mc:Fallback xmlns="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650602DC-C7E8-4168-9549-F8935FE03A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3162" y="1685280"/>
                <a:ext cx="2403593" cy="260130"/>
              </a:xfrm>
              <a:prstGeom prst="wedgeRectCallout">
                <a:avLst>
                  <a:gd name="adj1" fmla="val -47520"/>
                  <a:gd name="adj2" fmla="val 143483"/>
                </a:avLst>
              </a:prstGeom>
              <a:blipFill>
                <a:blip r:embed="rId4"/>
                <a:stretch>
                  <a:fillRect t="-4598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344AE8-F0A9-4C37-AF55-E47DDCABCF84}"/>
                  </a:ext>
                </a:extLst>
              </p:cNvPr>
              <p:cNvSpPr txBox="1"/>
              <p:nvPr/>
            </p:nvSpPr>
            <p:spPr>
              <a:xfrm>
                <a:off x="2351489" y="4371945"/>
                <a:ext cx="4342214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I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I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344AE8-F0A9-4C37-AF55-E47DDCABC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489" y="4371945"/>
                <a:ext cx="4342214" cy="7265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2306BE-3AAF-493B-9A2E-DFCF67793610}"/>
                  </a:ext>
                </a:extLst>
              </p:cNvPr>
              <p:cNvSpPr txBox="1"/>
              <p:nvPr/>
            </p:nvSpPr>
            <p:spPr>
              <a:xfrm>
                <a:off x="7000222" y="4349200"/>
                <a:ext cx="2572820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I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2306BE-3AAF-493B-9A2E-DFCF67793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222" y="4349200"/>
                <a:ext cx="2572820" cy="7265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peech Bubble: Rectangle 14">
                <a:extLst>
                  <a:ext uri="{FF2B5EF4-FFF2-40B4-BE49-F238E27FC236}">
                    <a16:creationId xmlns:a16="http://schemas.microsoft.com/office/drawing/2014/main" id="{9BDA9A53-F56F-42C2-9BBB-144826ADD0F6}"/>
                  </a:ext>
                </a:extLst>
              </p:cNvPr>
              <p:cNvSpPr/>
              <p:nvPr/>
            </p:nvSpPr>
            <p:spPr>
              <a:xfrm>
                <a:off x="6135553" y="3965698"/>
                <a:ext cx="1729339" cy="336445"/>
              </a:xfrm>
              <a:prstGeom prst="wedgeRectCallout">
                <a:avLst>
                  <a:gd name="adj1" fmla="val -37821"/>
                  <a:gd name="adj2" fmla="val 115919"/>
                </a:avLst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b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Requires finding </a:t>
                </a:r>
                <a14:m>
                  <m:oMath xmlns:m="http://schemas.openxmlformats.org/officeDocument/2006/math">
                    <m:r>
                      <a:rPr lang="en-IN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IN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IN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1400" b="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15" name="Speech Bubble: Rectangle 14">
                <a:extLst>
                  <a:ext uri="{FF2B5EF4-FFF2-40B4-BE49-F238E27FC236}">
                    <a16:creationId xmlns:a16="http://schemas.microsoft.com/office/drawing/2014/main" id="{9BDA9A53-F56F-42C2-9BBB-144826ADD0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553" y="3965698"/>
                <a:ext cx="1729339" cy="336445"/>
              </a:xfrm>
              <a:prstGeom prst="wedgeRectCallout">
                <a:avLst>
                  <a:gd name="adj1" fmla="val -37821"/>
                  <a:gd name="adj2" fmla="val 115919"/>
                </a:avLst>
              </a:prstGeom>
              <a:blipFill>
                <a:blip r:embed="rId7"/>
                <a:stretch>
                  <a:fillRect l="-699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Speech Bubble: Rectangle 15">
                <a:extLst>
                  <a:ext uri="{FF2B5EF4-FFF2-40B4-BE49-F238E27FC236}">
                    <a16:creationId xmlns:a16="http://schemas.microsoft.com/office/drawing/2014/main" id="{7D862DD7-8B39-45FF-AD97-A8CD9618B909}"/>
                  </a:ext>
                </a:extLst>
              </p:cNvPr>
              <p:cNvSpPr/>
              <p:nvPr/>
            </p:nvSpPr>
            <p:spPr>
              <a:xfrm>
                <a:off x="8908011" y="3961831"/>
                <a:ext cx="3200570" cy="336445"/>
              </a:xfrm>
              <a:prstGeom prst="wedgeRectCallout">
                <a:avLst>
                  <a:gd name="adj1" fmla="val -39746"/>
                  <a:gd name="adj2" fmla="val 115920"/>
                </a:avLst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b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Requires only </a:t>
                </a:r>
                <a14:m>
                  <m:oMath xmlns:m="http://schemas.openxmlformats.org/officeDocument/2006/math">
                    <m:r>
                      <a:rPr lang="en-IN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IN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1400" b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which we already have</a:t>
                </a:r>
              </a:p>
            </p:txBody>
          </p:sp>
        </mc:Choice>
        <mc:Fallback xmlns="">
          <p:sp>
            <p:nvSpPr>
              <p:cNvPr id="16" name="Speech Bubble: Rectangle 15">
                <a:extLst>
                  <a:ext uri="{FF2B5EF4-FFF2-40B4-BE49-F238E27FC236}">
                    <a16:creationId xmlns:a16="http://schemas.microsoft.com/office/drawing/2014/main" id="{7D862DD7-8B39-45FF-AD97-A8CD9618B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8011" y="3961831"/>
                <a:ext cx="3200570" cy="336445"/>
              </a:xfrm>
              <a:prstGeom prst="wedgeRectCallout">
                <a:avLst>
                  <a:gd name="adj1" fmla="val -39746"/>
                  <a:gd name="adj2" fmla="val 115920"/>
                </a:avLst>
              </a:prstGeom>
              <a:blipFill>
                <a:blip r:embed="rId8"/>
                <a:stretch>
                  <a:fillRect l="-380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8F54D54B-7AF0-4873-ABC8-D487C56C3FC1}"/>
              </a:ext>
            </a:extLst>
          </p:cNvPr>
          <p:cNvSpPr/>
          <p:nvPr/>
        </p:nvSpPr>
        <p:spPr>
          <a:xfrm>
            <a:off x="10113469" y="4680115"/>
            <a:ext cx="1792790" cy="471887"/>
          </a:xfrm>
          <a:prstGeom prst="wedgeRectCallout">
            <a:avLst>
              <a:gd name="adj1" fmla="val -86476"/>
              <a:gd name="adj2" fmla="val 2782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b="0" dirty="0">
                <a:solidFill>
                  <a:schemeClr val="tx1"/>
                </a:solidFill>
                <a:latin typeface="Abadi Extra Light" panose="020B0204020104020204" pitchFamily="34" charset="0"/>
              </a:rPr>
              <a:t>LOTUS also applicable for continuous </a:t>
            </a:r>
            <a:r>
              <a:rPr lang="en-IN" sz="1400" b="0" dirty="0" err="1">
                <a:solidFill>
                  <a:schemeClr val="tx1"/>
                </a:solidFill>
                <a:latin typeface="Abadi Extra Light" panose="020B0204020104020204" pitchFamily="34" charset="0"/>
              </a:rPr>
              <a:t>r.v.’s</a:t>
            </a:r>
            <a:endParaRPr lang="en-IN" sz="1400" b="0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Speech Bubble: Rectangle 17">
                <a:extLst>
                  <a:ext uri="{FF2B5EF4-FFF2-40B4-BE49-F238E27FC236}">
                    <a16:creationId xmlns:a16="http://schemas.microsoft.com/office/drawing/2014/main" id="{AA218D34-34B7-4697-8DF2-A8329CB0AF27}"/>
                  </a:ext>
                </a:extLst>
              </p:cNvPr>
              <p:cNvSpPr/>
              <p:nvPr/>
            </p:nvSpPr>
            <p:spPr>
              <a:xfrm>
                <a:off x="8193518" y="1071588"/>
                <a:ext cx="2403593" cy="336445"/>
              </a:xfrm>
              <a:prstGeom prst="wedgeRectCallout">
                <a:avLst>
                  <a:gd name="adj1" fmla="val -68745"/>
                  <a:gd name="adj2" fmla="val 125668"/>
                </a:avLst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IN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IN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400" b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IN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IN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400" b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are real-valued scalars</a:t>
                </a:r>
              </a:p>
            </p:txBody>
          </p:sp>
        </mc:Choice>
        <mc:Fallback xmlns="">
          <p:sp>
            <p:nvSpPr>
              <p:cNvPr id="18" name="Speech Bubble: Rectangle 17">
                <a:extLst>
                  <a:ext uri="{FF2B5EF4-FFF2-40B4-BE49-F238E27FC236}">
                    <a16:creationId xmlns:a16="http://schemas.microsoft.com/office/drawing/2014/main" id="{AA218D34-34B7-4697-8DF2-A8329CB0AF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3518" y="1071588"/>
                <a:ext cx="2403593" cy="336445"/>
              </a:xfrm>
              <a:prstGeom prst="wedgeRectCallout">
                <a:avLst>
                  <a:gd name="adj1" fmla="val -68745"/>
                  <a:gd name="adj2" fmla="val 125668"/>
                </a:avLst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peech Bubble: Rectangle 12">
                <a:extLst>
                  <a:ext uri="{FF2B5EF4-FFF2-40B4-BE49-F238E27FC236}">
                    <a16:creationId xmlns:a16="http://schemas.microsoft.com/office/drawing/2014/main" id="{9A691477-1845-45FC-8FA2-DD63C081F13F}"/>
                  </a:ext>
                </a:extLst>
              </p:cNvPr>
              <p:cNvSpPr/>
              <p:nvPr/>
            </p:nvSpPr>
            <p:spPr>
              <a:xfrm>
                <a:off x="6257238" y="794341"/>
                <a:ext cx="1833562" cy="336445"/>
              </a:xfrm>
              <a:prstGeom prst="wedgeRectCallout">
                <a:avLst>
                  <a:gd name="adj1" fmla="val -53955"/>
                  <a:gd name="adj2" fmla="val 74172"/>
                </a:avLst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IN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IN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400" b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is a real-valued scalar</a:t>
                </a:r>
              </a:p>
            </p:txBody>
          </p:sp>
        </mc:Choice>
        <mc:Fallback xmlns="">
          <p:sp>
            <p:nvSpPr>
              <p:cNvPr id="13" name="Speech Bubble: Rectangle 12">
                <a:extLst>
                  <a:ext uri="{FF2B5EF4-FFF2-40B4-BE49-F238E27FC236}">
                    <a16:creationId xmlns:a16="http://schemas.microsoft.com/office/drawing/2014/main" id="{9A691477-1845-45FC-8FA2-DD63C081F1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238" y="794341"/>
                <a:ext cx="1833562" cy="336445"/>
              </a:xfrm>
              <a:prstGeom prst="wedgeRectCallout">
                <a:avLst>
                  <a:gd name="adj1" fmla="val -53955"/>
                  <a:gd name="adj2" fmla="val 74172"/>
                </a:avLst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8548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840"/>
    </mc:Choice>
    <mc:Fallback xmlns="">
      <p:transition spd="slow" advTm="3598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5" grpId="0"/>
      <p:bldP spid="15" grpId="0" animBg="1"/>
      <p:bldP spid="16" grpId="0" animBg="1"/>
      <p:bldP spid="17" grpId="0" animBg="1"/>
      <p:bldP spid="18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Variance and Covariance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21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Variance of a scalar </a:t>
                </a:r>
                <a:r>
                  <a:rPr lang="en-GB" sz="2600" dirty="0" err="1">
                    <a:latin typeface="Abadi Extra Light" panose="020B0204020104020204" pitchFamily="34" charset="0"/>
                  </a:rPr>
                  <a:t>r.v.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tells us about its spread around its mean value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Standard deviation is simply the square root is variance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For two scalar </a:t>
                </a:r>
                <a:r>
                  <a:rPr lang="en-GB" sz="2600" dirty="0" err="1">
                    <a:latin typeface="Abadi Extra Light" panose="020B0204020104020204" pitchFamily="34" charset="0"/>
                  </a:rPr>
                  <a:t>r.v.’s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600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2600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, the covariance is defined by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8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For two vector </a:t>
                </a:r>
                <a:r>
                  <a:rPr lang="en-GB" sz="2600" dirty="0" err="1">
                    <a:latin typeface="Abadi Extra Light" panose="020B0204020104020204" pitchFamily="34" charset="0"/>
                  </a:rPr>
                  <a:t>r.v.’s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600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2600" i="1" dirty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(assume column </a:t>
                </a:r>
                <a:r>
                  <a:rPr lang="en-GB" sz="2600" dirty="0" err="1">
                    <a:latin typeface="Abadi Extra Light" panose="020B0204020104020204" pitchFamily="34" charset="0"/>
                  </a:rPr>
                  <a:t>vec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), the covariance matrix is defined by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8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 err="1">
                    <a:latin typeface="Abadi Extra Light" panose="020B0204020104020204" pitchFamily="34" charset="0"/>
                  </a:rPr>
                  <a:t>Cov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. of components of a vector </a:t>
                </a:r>
                <a:r>
                  <a:rPr lang="en-GB" sz="2600" dirty="0" err="1">
                    <a:latin typeface="Abadi Extra Light" panose="020B0204020104020204" pitchFamily="34" charset="0"/>
                  </a:rPr>
                  <a:t>r.v.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begChr m:val="["/>
                        <m:endChr m:val="]"/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begChr m:val="["/>
                        <m:endChr m:val="]"/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Note: The definitions apply to functions of </a:t>
                </a:r>
                <a:r>
                  <a:rPr lang="en-GB" sz="2600" dirty="0" err="1">
                    <a:latin typeface="Abadi Extra Light" panose="020B0204020104020204" pitchFamily="34" charset="0"/>
                  </a:rPr>
                  <a:t>r.v.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too (e.g.,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begChr m:val="["/>
                        <m:endChr m:val="]"/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400" b="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Note: Variance of sum of independent </a:t>
                </a:r>
                <a:r>
                  <a:rPr lang="en-GB" sz="2600" dirty="0" err="1">
                    <a:latin typeface="Abadi Extra Light" panose="020B0204020104020204" pitchFamily="34" charset="0"/>
                  </a:rPr>
                  <a:t>r.v.’s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600" i="0" dirty="0" smtClean="0">
                        <a:latin typeface="Cambria Math" panose="02040503050406030204" pitchFamily="18" charset="0"/>
                      </a:rPr>
                      <m:t>var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] = </m:t>
                    </m:r>
                    <m:r>
                      <m:rPr>
                        <m:sty m:val="p"/>
                      </m:rPr>
                      <a:rPr lang="en-GB" sz="2600" i="0" dirty="0" smtClean="0">
                        <a:latin typeface="Cambria Math" panose="02040503050406030204" pitchFamily="18" charset="0"/>
                      </a:rPr>
                      <m:t>var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] + </m:t>
                    </m:r>
                    <m:r>
                      <m:rPr>
                        <m:sty m:val="p"/>
                      </m:rPr>
                      <a:rPr lang="en-GB" sz="2600" i="0" dirty="0" smtClean="0">
                        <a:latin typeface="Cambria Math" panose="02040503050406030204" pitchFamily="18" charset="0"/>
                      </a:rPr>
                      <m:t>var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1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831" t="-16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49CD47-B325-47CE-AE65-DA55FBD59681}"/>
                  </a:ext>
                </a:extLst>
              </p:cNvPr>
              <p:cNvSpPr txBox="1"/>
              <p:nvPr/>
            </p:nvSpPr>
            <p:spPr>
              <a:xfrm>
                <a:off x="3331837" y="1621856"/>
                <a:ext cx="560743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IN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N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IN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sSup>
                        <m:sSupPr>
                          <m:ctrlP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49CD47-B325-47CE-AE65-DA55FBD59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837" y="1621856"/>
                <a:ext cx="560743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65F5B9-7A60-4769-9E67-F694FFBB2C64}"/>
                  </a:ext>
                </a:extLst>
              </p:cNvPr>
              <p:cNvSpPr txBox="1"/>
              <p:nvPr/>
            </p:nvSpPr>
            <p:spPr>
              <a:xfrm>
                <a:off x="1640581" y="3093526"/>
                <a:ext cx="89108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]}{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]}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𝑋𝑌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I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IN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r>
                        <a:rPr lang="en-I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IN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65F5B9-7A60-4769-9E67-F694FFBB2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0581" y="3093526"/>
                <a:ext cx="891083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8FB491-D60C-461A-9740-FC0066CF1029}"/>
                  </a:ext>
                </a:extLst>
              </p:cNvPr>
              <p:cNvSpPr txBox="1"/>
              <p:nvPr/>
            </p:nvSpPr>
            <p:spPr>
              <a:xfrm>
                <a:off x="1640580" y="4349752"/>
                <a:ext cx="976113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]}{</m:t>
                          </m:r>
                          <m:sSup>
                            <m:sSupPr>
                              <m:ctrlPr>
                                <a:rPr lang="en-IN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sSup>
                            <m:sSupPr>
                              <m:ctrlP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]}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sSup>
                            <m:sSupPr>
                              <m:ctrlP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I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IN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r>
                        <a:rPr lang="en-I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IN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IN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8FB491-D60C-461A-9740-FC0066CF1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0580" y="4349752"/>
                <a:ext cx="9761134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D7057A27-F021-4F79-9989-18E14EC64F8A}"/>
              </a:ext>
            </a:extLst>
          </p:cNvPr>
          <p:cNvSpPr/>
          <p:nvPr/>
        </p:nvSpPr>
        <p:spPr>
          <a:xfrm>
            <a:off x="9989322" y="5409397"/>
            <a:ext cx="1412391" cy="336207"/>
          </a:xfrm>
          <a:prstGeom prst="wedgeRectCallout">
            <a:avLst>
              <a:gd name="adj1" fmla="val -54181"/>
              <a:gd name="adj2" fmla="val 116803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b="0" dirty="0">
                <a:solidFill>
                  <a:schemeClr val="tx1"/>
                </a:solidFill>
                <a:latin typeface="Abadi Extra Light" panose="020B0204020104020204" pitchFamily="34" charset="0"/>
              </a:rPr>
              <a:t>Important result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047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6400"/>
    </mc:Choice>
    <mc:Fallback xmlns="">
      <p:transition spd="slow" advTm="296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Transformation of Random Variables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22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IN" sz="2600" b="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60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sz="2600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GB" sz="2600" i="1" dirty="0" err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N" sz="260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sz="2600" i="1" dirty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GB" sz="26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sz="2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be a linear function of a vector-valued </a:t>
                </a:r>
                <a:r>
                  <a:rPr lang="en-GB" sz="2600" dirty="0" err="1">
                    <a:latin typeface="Abadi Extra Light" panose="020B0204020104020204" pitchFamily="34" charset="0"/>
                  </a:rPr>
                  <a:t>r.v.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sz="2600" dirty="0">
                    <a:latin typeface="Abadi Extra Light" panose="020B0204020104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IN" sz="26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IN" sz="2600" dirty="0">
                    <a:latin typeface="Abadi Extra Light" panose="020B0204020104020204" pitchFamily="34" charset="0"/>
                  </a:rPr>
                  <a:t> is a matrix and </a:t>
                </a:r>
                <a14:m>
                  <m:oMath xmlns:m="http://schemas.openxmlformats.org/officeDocument/2006/math">
                    <m:r>
                      <a:rPr lang="en-IN" sz="26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N" sz="2600" dirty="0">
                    <a:latin typeface="Abadi Extra Light" panose="020B0204020104020204" pitchFamily="34" charset="0"/>
                  </a:rPr>
                  <a:t> is a vector, both constants)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IN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IN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IN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600" b="0" i="0" smtClean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begChr m:val="["/>
                        <m:endChr m:val="]"/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6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, then for the vector-valued </a:t>
                </a:r>
                <a:r>
                  <a:rPr lang="en-GB" sz="2600" dirty="0" err="1">
                    <a:latin typeface="Abadi Extra Light" panose="020B0204020104020204" pitchFamily="34" charset="0"/>
                  </a:rPr>
                  <a:t>r.v.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IN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Likewise, if </a:t>
                </a:r>
                <a14:m>
                  <m:oMath xmlns:m="http://schemas.openxmlformats.org/officeDocument/2006/math">
                    <m:r>
                      <a:rPr lang="en-IN" sz="2600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sz="2600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GB" sz="26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sz="2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6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sz="26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sz="26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sz="2600" i="1" dirty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GB" sz="2600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be a linear function of a vector-valued </a:t>
                </a:r>
                <a:r>
                  <a:rPr lang="en-GB" sz="2600" dirty="0" err="1">
                    <a:latin typeface="Abadi Extra Light" panose="020B0204020104020204" pitchFamily="34" charset="0"/>
                  </a:rPr>
                  <a:t>r.v.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600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sz="2600" dirty="0">
                    <a:latin typeface="Abadi Extra Light" panose="020B0204020104020204" pitchFamily="34" charset="0"/>
                  </a:rPr>
                  <a:t> 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is a vector and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is a scalar, both constants)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IN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IN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IN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60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begChr m:val="["/>
                        <m:endChr m:val="]"/>
                        <m:ctrlPr>
                          <a:rPr lang="en-I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IN" sz="26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60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, then for the scalar-valued </a:t>
                </a:r>
                <a:r>
                  <a:rPr lang="en-GB" sz="2600" dirty="0" err="1">
                    <a:latin typeface="Abadi Extra Light" panose="020B0204020104020204" pitchFamily="34" charset="0"/>
                  </a:rPr>
                  <a:t>r.v.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600" i="1" dirty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IN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831" t="-1645" r="-17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B912A7-1690-401B-9CAE-8F93CB6EAC8F}"/>
                  </a:ext>
                </a:extLst>
              </p:cNvPr>
              <p:cNvSpPr txBox="1"/>
              <p:nvPr/>
            </p:nvSpPr>
            <p:spPr>
              <a:xfrm>
                <a:off x="3777916" y="2678217"/>
                <a:ext cx="435882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IN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𝐴𝑋</m:t>
                          </m:r>
                          <m:r>
                            <a:rPr lang="en-IN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B912A7-1690-401B-9CAE-8F93CB6EA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916" y="2678217"/>
                <a:ext cx="435882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7DE0FD-2BC9-4F02-80C5-104A4FDAD6E3}"/>
                  </a:ext>
                </a:extLst>
              </p:cNvPr>
              <p:cNvSpPr txBox="1"/>
              <p:nvPr/>
            </p:nvSpPr>
            <p:spPr>
              <a:xfrm>
                <a:off x="3461356" y="3248708"/>
                <a:ext cx="47300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cov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IN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cov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𝐴𝑋</m:t>
                          </m:r>
                          <m:r>
                            <a:rPr lang="en-IN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7DE0FD-2BC9-4F02-80C5-104A4FDAD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356" y="3248708"/>
                <a:ext cx="473007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629AAA-8016-4723-9A13-A69D93D2ADC3}"/>
                  </a:ext>
                </a:extLst>
              </p:cNvPr>
              <p:cNvSpPr txBox="1"/>
              <p:nvPr/>
            </p:nvSpPr>
            <p:spPr>
              <a:xfrm>
                <a:off x="3646983" y="5371624"/>
                <a:ext cx="486126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IN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IN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sz="2800" i="1" dirty="0"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a:rPr lang="en-GB" sz="28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629AAA-8016-4723-9A13-A69D93D2A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6983" y="5371624"/>
                <a:ext cx="486126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B4AD94-1D18-4B9B-A61B-8B7A0B9D166D}"/>
                  </a:ext>
                </a:extLst>
              </p:cNvPr>
              <p:cNvSpPr txBox="1"/>
              <p:nvPr/>
            </p:nvSpPr>
            <p:spPr>
              <a:xfrm>
                <a:off x="3406661" y="5942115"/>
                <a:ext cx="50031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IN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IN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sz="2800" i="1" dirty="0"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a:rPr lang="en-GB" sz="28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IN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IN" sz="2800" i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B4AD94-1D18-4B9B-A61B-8B7A0B9D1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6661" y="5942115"/>
                <a:ext cx="5003165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2300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738"/>
    </mc:Choice>
    <mc:Fallback xmlns="">
      <p:transition spd="slow" advTm="2247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Common Probability Distributions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23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600" dirty="0">
                    <a:latin typeface="Abadi Extra Light" panose="020B0204020104020204" pitchFamily="34" charset="0"/>
                  </a:rPr>
                  <a:t>Important: We will use these extensively to model </a:t>
                </a:r>
                <a:r>
                  <a:rPr lang="en-GB" sz="2600" u="sng" dirty="0">
                    <a:latin typeface="Abadi Extra Light" panose="020B0204020104020204" pitchFamily="34" charset="0"/>
                  </a:rPr>
                  <a:t>data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as well as </a:t>
                </a:r>
                <a:r>
                  <a:rPr lang="en-GB" sz="2600" u="sng" dirty="0">
                    <a:latin typeface="Abadi Extra Light" panose="020B0204020104020204" pitchFamily="34" charset="0"/>
                  </a:rPr>
                  <a:t>parameters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of models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Some common discrete distributions and what they can model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b="1" dirty="0">
                    <a:latin typeface="Abadi Extra Light" panose="020B0204020104020204" pitchFamily="34" charset="0"/>
                  </a:rPr>
                  <a:t>Bernoulli: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 Binary numbers, e.g., outcome (head/tail, 0/1) of a coin toss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b="1" dirty="0">
                    <a:latin typeface="Abadi Extra Light" panose="020B0204020104020204" pitchFamily="34" charset="0"/>
                  </a:rPr>
                  <a:t>Binomial: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 Bounded non-negative integers, e.g., # of heads in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 coin tosses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b="1" dirty="0">
                    <a:latin typeface="Abadi Extra Light" panose="020B0204020104020204" pitchFamily="34" charset="0"/>
                  </a:rPr>
                  <a:t>Multinomial/</a:t>
                </a:r>
                <a:r>
                  <a:rPr lang="en-GB" sz="2200" b="1" dirty="0" err="1">
                    <a:latin typeface="Abadi Extra Light" panose="020B0204020104020204" pitchFamily="34" charset="0"/>
                  </a:rPr>
                  <a:t>multinoulli</a:t>
                </a:r>
                <a:r>
                  <a:rPr lang="en-GB" sz="2200" b="1" dirty="0">
                    <a:latin typeface="Abadi Extra Light" panose="020B0204020104020204" pitchFamily="34" charset="0"/>
                  </a:rPr>
                  <a:t>: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 One of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 (&gt;2) possibilities, e.g., outcome of a dice roll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b="1" dirty="0">
                    <a:latin typeface="Abadi Extra Light" panose="020B0204020104020204" pitchFamily="34" charset="0"/>
                  </a:rPr>
                  <a:t>Poisson: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 Non-negative integers, e.g., # of words in a document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Some common continuous distributions and what they can model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b="1" dirty="0">
                    <a:latin typeface="Abadi Extra Light" panose="020B0204020104020204" pitchFamily="34" charset="0"/>
                  </a:rPr>
                  <a:t>Uniform: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 numbers defined over a fixed range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b="1" dirty="0">
                    <a:latin typeface="Abadi Extra Light" panose="020B0204020104020204" pitchFamily="34" charset="0"/>
                  </a:rPr>
                  <a:t>Beta: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 numbers between 0 and 1, e.g., probability of head for a biased coin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b="1" dirty="0">
                    <a:latin typeface="Abadi Extra Light" panose="020B0204020104020204" pitchFamily="34" charset="0"/>
                  </a:rPr>
                  <a:t>Gamma: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 Positive unbounded real numbers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b="1" dirty="0">
                    <a:latin typeface="Abadi Extra Light" panose="020B0204020104020204" pitchFamily="34" charset="0"/>
                  </a:rPr>
                  <a:t>Dirichlet: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 vectors that sum of 1 (fraction of data points in different clusters)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b="1" dirty="0">
                    <a:latin typeface="Abadi Extra Light" panose="020B0204020104020204" pitchFamily="34" charset="0"/>
                  </a:rPr>
                  <a:t>Gaussian: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 real-valued numbers or real-valued vectors</a:t>
                </a:r>
              </a:p>
              <a:p>
                <a:pPr marL="457200" lvl="1" indent="0">
                  <a:buNone/>
                </a:pPr>
                <a:endParaRPr lang="en-GB" sz="22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935" t="-16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0501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633"/>
    </mc:Choice>
    <mc:Fallback xmlns="">
      <p:transition spd="slow" advTm="2486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Gaussian Distribution (Univariate)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24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Distribution over real-valued scalar random variables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Defined by a scalar mean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and a scalar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Mean: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IN" sz="2400" b="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Variance: </a:t>
                </a:r>
                <a:r>
                  <a:rPr lang="en-GB" sz="2600" b="1" dirty="0">
                    <a:latin typeface="Abadi Extra Light" panose="020B0204020104020204" pitchFamily="34" charset="0"/>
                  </a:rPr>
                  <a:t>var[</a:t>
                </a:r>
                <a14:m>
                  <m:oMath xmlns:m="http://schemas.openxmlformats.org/officeDocument/2006/math">
                    <m:r>
                      <a:rPr lang="en-GB" sz="26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600" b="1" dirty="0">
                    <a:latin typeface="Abadi Extra Light" panose="020B0204020104020204" pitchFamily="34" charset="0"/>
                  </a:rPr>
                  <a:t>]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Inverse of variance is called </a:t>
                </a:r>
                <a:r>
                  <a:rPr lang="en-GB" sz="2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precision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.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5"/>
                <a:stretch>
                  <a:fillRect l="-935" t="-1864" b="-3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2631C02-997A-4979-B9B6-F98D05F6D9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5436" y="2520804"/>
            <a:ext cx="3857625" cy="2990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BA82EC-D0AD-43B3-9793-74B7D0360409}"/>
                  </a:ext>
                </a:extLst>
              </p:cNvPr>
              <p:cNvSpPr txBox="1"/>
              <p:nvPr/>
            </p:nvSpPr>
            <p:spPr>
              <a:xfrm>
                <a:off x="1233240" y="3213651"/>
                <a:ext cx="5108514" cy="833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m:rPr>
                          <m:sty m:val="p"/>
                        </m:rPr>
                        <a:rPr lang="en-IN" sz="2400" b="0" i="1" smtClean="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BA82EC-D0AD-43B3-9793-74B7D0360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240" y="3213651"/>
                <a:ext cx="5108514" cy="8333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ECF9E1-D83B-4853-A9DB-E9313D379CBA}"/>
                  </a:ext>
                </a:extLst>
              </p:cNvPr>
              <p:cNvSpPr txBox="1"/>
              <p:nvPr/>
            </p:nvSpPr>
            <p:spPr>
              <a:xfrm>
                <a:off x="7256154" y="5960811"/>
                <a:ext cx="3331553" cy="727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I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I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I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IN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</m:e>
                      </m:rad>
                      <m:r>
                        <m:rPr>
                          <m:sty m:val="p"/>
                        </m:rPr>
                        <a:rPr lang="en-IN" sz="1600" b="0" i="1" smtClean="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IN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ECF9E1-D83B-4853-A9DB-E9313D379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154" y="5960811"/>
                <a:ext cx="3331553" cy="7275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5A7BFF9F-3A68-4A9F-84E1-759C3F01C88E}"/>
              </a:ext>
            </a:extLst>
          </p:cNvPr>
          <p:cNvSpPr/>
          <p:nvPr/>
        </p:nvSpPr>
        <p:spPr>
          <a:xfrm>
            <a:off x="9922265" y="5386567"/>
            <a:ext cx="1703077" cy="574244"/>
          </a:xfrm>
          <a:prstGeom prst="wedgeRectCallout">
            <a:avLst>
              <a:gd name="adj1" fmla="val -84946"/>
              <a:gd name="adj2" fmla="val 64301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Gaussian PDF in terms of precision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376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18"/>
    </mc:Choice>
    <mc:Fallback xmlns="">
      <p:transition spd="slow" advTm="870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Gaussian Distribution (Multivariate)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25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Distribution over real-valued vector random variables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Defined by a mean vector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IN" sz="2400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and a </a:t>
                </a:r>
                <a:r>
                  <a:rPr lang="en-IN" sz="2600" dirty="0">
                    <a:latin typeface="Abadi Extra Light" panose="020B0204020104020204" pitchFamily="34" charset="0"/>
                  </a:rPr>
                  <a:t>covariance matrix </a:t>
                </a:r>
                <a14:m>
                  <m:oMath xmlns:m="http://schemas.openxmlformats.org/officeDocument/2006/math">
                    <m:r>
                      <a:rPr lang="en-IN" sz="2600" b="1" i="0" smtClean="0"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endParaRPr lang="en-GB" sz="2600" b="1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b="1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b="1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b="1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b="1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Note: The </a:t>
                </a:r>
                <a:r>
                  <a:rPr lang="en-GB" sz="2600" dirty="0" err="1">
                    <a:latin typeface="Abadi Extra Light" panose="020B0204020104020204" pitchFamily="34" charset="0"/>
                  </a:rPr>
                  <a:t>cov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. matrix </a:t>
                </a:r>
                <a14:m>
                  <m:oMath xmlns:m="http://schemas.openxmlformats.org/officeDocument/2006/math">
                    <m:r>
                      <a:rPr lang="en-IN" b="1"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must be symmetric and PSD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All eigenvalues are positive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sz="2000" b="1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IN" sz="2000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GB" sz="2200" i="1" dirty="0">
                    <a:latin typeface="Abadi Extra Light" panose="020B0204020104020204" pitchFamily="34" charset="0"/>
                  </a:rPr>
                  <a:t> 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for any real vector </a:t>
                </a:r>
                <a14:m>
                  <m:oMath xmlns:m="http://schemas.openxmlformats.org/officeDocument/2006/math">
                    <m:r>
                      <a:rPr lang="en-GB" sz="2200" b="1" i="1" dirty="0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GB" sz="2200" b="1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The covariance matrix also controls the shape of the Gaussian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5"/>
                <a:stretch>
                  <a:fillRect l="-935" t="-17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BA82EC-D0AD-43B3-9793-74B7D0360409}"/>
                  </a:ext>
                </a:extLst>
              </p:cNvPr>
              <p:cNvSpPr txBox="1"/>
              <p:nvPr/>
            </p:nvSpPr>
            <p:spPr>
              <a:xfrm>
                <a:off x="638664" y="2580113"/>
                <a:ext cx="6882846" cy="848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e>
                          <m:r>
                            <a:rPr lang="en-I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400" b="1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</m:d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p>
                              </m:s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400" b="1"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</m:e>
                              </m:d>
                            </m:e>
                          </m:rad>
                        </m:den>
                      </m:f>
                      <m:r>
                        <m:rPr>
                          <m:sty m:val="p"/>
                        </m:rPr>
                        <a:rPr lang="en-IN" sz="2400" b="0" i="1" smtClean="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N" sz="2400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b="1">
                                  <a:latin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p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400" b="1" i="1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BA82EC-D0AD-43B3-9793-74B7D0360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64" y="2580113"/>
                <a:ext cx="6882846" cy="848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>
            <a:extLst>
              <a:ext uri="{FF2B5EF4-FFF2-40B4-BE49-F238E27FC236}">
                <a16:creationId xmlns:a16="http://schemas.microsoft.com/office/drawing/2014/main" id="{BAF45D70-36D3-496C-B533-8C0F5DF53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186" y="2077519"/>
            <a:ext cx="342900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304CFC-42AC-4705-8C79-01CAF2FB79D1}"/>
              </a:ext>
            </a:extLst>
          </p:cNvPr>
          <p:cNvSpPr txBox="1"/>
          <p:nvPr/>
        </p:nvSpPr>
        <p:spPr>
          <a:xfrm>
            <a:off x="8341117" y="1892853"/>
            <a:ext cx="2845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 two-dimensional Gaussian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369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706"/>
    </mc:Choice>
    <mc:Fallback xmlns="">
      <p:transition spd="slow" advTm="967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Covariance Matrix for Multivariate Gaussian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26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12013EB-2F5F-4C1A-AD4F-38CEF6C16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18" y="1413383"/>
            <a:ext cx="2263892" cy="229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10623CF5-161C-4961-81FC-18F4DDDF3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18" y="3975336"/>
            <a:ext cx="2299488" cy="229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CFD693CE-D093-4342-8B5E-13882A7C0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471" y="1413383"/>
            <a:ext cx="2270654" cy="221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2A852BEB-62C0-4A97-B375-7E29E79A5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471" y="3975335"/>
            <a:ext cx="2270654" cy="229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67A76E39-0D21-495C-A1C7-FC6207041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286" y="1413383"/>
            <a:ext cx="2212111" cy="221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2C97579C-D28A-4DAA-A03F-26E0CF156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690" y="3975335"/>
            <a:ext cx="2299486" cy="229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5011CC-C932-4626-A6A7-21A1791B21B1}"/>
              </a:ext>
            </a:extLst>
          </p:cNvPr>
          <p:cNvSpPr txBox="1"/>
          <p:nvPr/>
        </p:nvSpPr>
        <p:spPr>
          <a:xfrm>
            <a:off x="395418" y="1023925"/>
            <a:ext cx="2129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Spherical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B82709-BAA7-4BE1-B681-D451CB135DA4}"/>
              </a:ext>
            </a:extLst>
          </p:cNvPr>
          <p:cNvSpPr txBox="1"/>
          <p:nvPr/>
        </p:nvSpPr>
        <p:spPr>
          <a:xfrm>
            <a:off x="3464169" y="1044051"/>
            <a:ext cx="2092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Diagonal Covariance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C38B9C-4D69-4F56-AB7A-E540C6551D60}"/>
              </a:ext>
            </a:extLst>
          </p:cNvPr>
          <p:cNvSpPr txBox="1"/>
          <p:nvPr/>
        </p:nvSpPr>
        <p:spPr>
          <a:xfrm>
            <a:off x="6769685" y="1049939"/>
            <a:ext cx="1605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Full Covariance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07DFA1-45F1-445E-8A16-FF4448FE18A7}"/>
              </a:ext>
            </a:extLst>
          </p:cNvPr>
          <p:cNvSpPr txBox="1"/>
          <p:nvPr/>
        </p:nvSpPr>
        <p:spPr>
          <a:xfrm>
            <a:off x="103243" y="13271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9E878F-4FDB-44B7-AE7F-BB8A945CDEF2}"/>
              </a:ext>
            </a:extLst>
          </p:cNvPr>
          <p:cNvSpPr txBox="1"/>
          <p:nvPr/>
        </p:nvSpPr>
        <p:spPr>
          <a:xfrm>
            <a:off x="2403834" y="36254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C2B74D-8D2F-4873-9BD8-906B4434E2EA}"/>
              </a:ext>
            </a:extLst>
          </p:cNvPr>
          <p:cNvSpPr txBox="1"/>
          <p:nvPr/>
        </p:nvSpPr>
        <p:spPr>
          <a:xfrm>
            <a:off x="91760" y="359625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-5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F78F7C-5016-4AF9-ACC0-070AA207BBF6}"/>
              </a:ext>
            </a:extLst>
          </p:cNvPr>
          <p:cNvSpPr txBox="1"/>
          <p:nvPr/>
        </p:nvSpPr>
        <p:spPr>
          <a:xfrm>
            <a:off x="3117638" y="349375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-5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1C77AF-A8A1-4F78-81CC-16FFDE3EC340}"/>
              </a:ext>
            </a:extLst>
          </p:cNvPr>
          <p:cNvSpPr txBox="1"/>
          <p:nvPr/>
        </p:nvSpPr>
        <p:spPr>
          <a:xfrm>
            <a:off x="6156450" y="3528205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-5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89F8B8-C8F8-4B6E-A819-10D23A4486B4}"/>
              </a:ext>
            </a:extLst>
          </p:cNvPr>
          <p:cNvSpPr txBox="1"/>
          <p:nvPr/>
        </p:nvSpPr>
        <p:spPr>
          <a:xfrm>
            <a:off x="209309" y="6255334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-5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5141F3-A418-4928-BA24-87984FF42098}"/>
              </a:ext>
            </a:extLst>
          </p:cNvPr>
          <p:cNvSpPr txBox="1"/>
          <p:nvPr/>
        </p:nvSpPr>
        <p:spPr>
          <a:xfrm>
            <a:off x="3133518" y="6167953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-5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519C3E-1B45-4599-A0ED-F0FEE11501BE}"/>
              </a:ext>
            </a:extLst>
          </p:cNvPr>
          <p:cNvSpPr txBox="1"/>
          <p:nvPr/>
        </p:nvSpPr>
        <p:spPr>
          <a:xfrm>
            <a:off x="6156450" y="6167953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-5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33B8F3-40E5-4F5B-BA02-CD48E697DC44}"/>
              </a:ext>
            </a:extLst>
          </p:cNvPr>
          <p:cNvSpPr txBox="1"/>
          <p:nvPr/>
        </p:nvSpPr>
        <p:spPr>
          <a:xfrm>
            <a:off x="138509" y="39948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1D6831-ED51-45EE-8D8A-C1A7AC776C7C}"/>
              </a:ext>
            </a:extLst>
          </p:cNvPr>
          <p:cNvSpPr txBox="1"/>
          <p:nvPr/>
        </p:nvSpPr>
        <p:spPr>
          <a:xfrm>
            <a:off x="2570574" y="62069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DC4E62-46EA-4857-A54D-6DB5FD7195E9}"/>
              </a:ext>
            </a:extLst>
          </p:cNvPr>
          <p:cNvSpPr txBox="1"/>
          <p:nvPr/>
        </p:nvSpPr>
        <p:spPr>
          <a:xfrm>
            <a:off x="5515228" y="6172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E2F695-5285-4AA6-AF6F-859C06AAAE03}"/>
              </a:ext>
            </a:extLst>
          </p:cNvPr>
          <p:cNvSpPr txBox="1"/>
          <p:nvPr/>
        </p:nvSpPr>
        <p:spPr>
          <a:xfrm>
            <a:off x="8621022" y="61679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4E83A7-5F27-4006-9589-61C0A3C58F0C}"/>
              </a:ext>
            </a:extLst>
          </p:cNvPr>
          <p:cNvSpPr txBox="1"/>
          <p:nvPr/>
        </p:nvSpPr>
        <p:spPr>
          <a:xfrm>
            <a:off x="3192037" y="38975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E434B0-F286-4D68-86E4-5364A6E5A31D}"/>
              </a:ext>
            </a:extLst>
          </p:cNvPr>
          <p:cNvSpPr txBox="1"/>
          <p:nvPr/>
        </p:nvSpPr>
        <p:spPr>
          <a:xfrm>
            <a:off x="6191716" y="38975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5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DB43CD4-4EB5-434C-90C8-1CB33A3377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01040" y="2025525"/>
            <a:ext cx="1004822" cy="965223"/>
          </a:xfrm>
          <a:prstGeom prst="rect">
            <a:avLst/>
          </a:prstGeom>
        </p:spPr>
      </p:pic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9666D0D3-A1B0-46D7-91E6-A8A63C68F277}"/>
              </a:ext>
            </a:extLst>
          </p:cNvPr>
          <p:cNvSpPr/>
          <p:nvPr/>
        </p:nvSpPr>
        <p:spPr>
          <a:xfrm>
            <a:off x="9253057" y="1963780"/>
            <a:ext cx="1710314" cy="757347"/>
          </a:xfrm>
          <a:prstGeom prst="wedgeRectCallout">
            <a:avLst>
              <a:gd name="adj1" fmla="val 67401"/>
              <a:gd name="adj2" fmla="val -6066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Spherical: Equal spreads (variances) along all dimensions</a:t>
            </a:r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32E35E09-8A4B-435F-9E7B-77FC9DBFE6BB}"/>
              </a:ext>
            </a:extLst>
          </p:cNvPr>
          <p:cNvSpPr/>
          <p:nvPr/>
        </p:nvSpPr>
        <p:spPr>
          <a:xfrm>
            <a:off x="9290726" y="3012297"/>
            <a:ext cx="1710314" cy="891677"/>
          </a:xfrm>
          <a:prstGeom prst="wedgeRectCallout">
            <a:avLst>
              <a:gd name="adj1" fmla="val 203"/>
              <a:gd name="adj2" fmla="val -87654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Diagonal: Unequal spreads (variances) along all directions but still axis-parallel</a:t>
            </a:r>
          </a:p>
        </p:txBody>
      </p:sp>
      <p:sp>
        <p:nvSpPr>
          <p:cNvPr id="35" name="Speech Bubble: Rectangle 34">
            <a:extLst>
              <a:ext uri="{FF2B5EF4-FFF2-40B4-BE49-F238E27FC236}">
                <a16:creationId xmlns:a16="http://schemas.microsoft.com/office/drawing/2014/main" id="{16B123E8-227B-4C69-B081-555044B7A240}"/>
              </a:ext>
            </a:extLst>
          </p:cNvPr>
          <p:cNvSpPr/>
          <p:nvPr/>
        </p:nvSpPr>
        <p:spPr>
          <a:xfrm>
            <a:off x="9331631" y="4195144"/>
            <a:ext cx="1710314" cy="1097677"/>
          </a:xfrm>
          <a:prstGeom prst="wedgeRectCallout">
            <a:avLst>
              <a:gd name="adj1" fmla="val -287"/>
              <a:gd name="adj2" fmla="val -77719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Full: Unequal spreads (variances) along all directions and also spreads along oblique directions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E81EF24-C00C-4903-99CB-3F8B4979BF34}"/>
              </a:ext>
            </a:extLst>
          </p:cNvPr>
          <p:cNvSpPr txBox="1"/>
          <p:nvPr/>
        </p:nvSpPr>
        <p:spPr>
          <a:xfrm>
            <a:off x="3188170" y="13271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69C012E-9F65-4E1B-BD5C-3485A4B7B48C}"/>
              </a:ext>
            </a:extLst>
          </p:cNvPr>
          <p:cNvSpPr txBox="1"/>
          <p:nvPr/>
        </p:nvSpPr>
        <p:spPr>
          <a:xfrm>
            <a:off x="6206073" y="12928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B93460-0B2D-4D67-8611-282688FCCE4F}"/>
              </a:ext>
            </a:extLst>
          </p:cNvPr>
          <p:cNvSpPr txBox="1"/>
          <p:nvPr/>
        </p:nvSpPr>
        <p:spPr>
          <a:xfrm>
            <a:off x="5556793" y="3527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1A8BE93-D17D-40F7-A97F-5CBD6CFF2987}"/>
              </a:ext>
            </a:extLst>
          </p:cNvPr>
          <p:cNvSpPr txBox="1"/>
          <p:nvPr/>
        </p:nvSpPr>
        <p:spPr>
          <a:xfrm>
            <a:off x="8513198" y="35613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167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580"/>
    </mc:Choice>
    <mc:Fallback xmlns="">
      <p:transition spd="slow" advTm="2005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  <p:bldP spid="17" grpId="0"/>
      <p:bldP spid="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3" grpId="0" animBg="1"/>
      <p:bldP spid="34" grpId="0" animBg="1"/>
      <p:bldP spid="35" grpId="0" animBg="1"/>
      <p:bldP spid="36" grpId="0"/>
      <p:bldP spid="37" grpId="0"/>
      <p:bldP spid="38" grpId="0"/>
      <p:bldP spid="3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Probabilistic Models for Supervised Learning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27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Goal: Learn the conditional distribution of output given input, i.e.,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i="1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b="1" i="1" dirty="0" err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8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b="1" i="1" dirty="0" err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is more informative than a single prediction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From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b="1" i="1" dirty="0" err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, can get “expected” or “most likely” output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For </a:t>
                </a:r>
                <a:r>
                  <a:rPr lang="en-GB" dirty="0" err="1">
                    <a:latin typeface="Abadi Extra Light" panose="020B0204020104020204" pitchFamily="34" charset="0"/>
                  </a:rPr>
                  <a:t>classifn</a:t>
                </a:r>
                <a:r>
                  <a:rPr lang="en-GB" dirty="0">
                    <a:latin typeface="Abadi Extra Light" panose="020B0204020104020204" pitchFamily="34" charset="0"/>
                  </a:rPr>
                  <a:t>, “soft” predictions (e.g., rather than yes/no, prob. of “yes”)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“Uncertainty” in the predicted output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(e.g., by looking at the variance of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b="1" i="1" dirty="0" err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Can also learn a distribution over the </a:t>
                </a:r>
                <a:r>
                  <a:rPr lang="en-GB" u="sng" dirty="0">
                    <a:latin typeface="Abadi Extra Light" panose="020B0204020104020204" pitchFamily="34" charset="0"/>
                  </a:rPr>
                  <a:t>model params </a:t>
                </a:r>
                <a:r>
                  <a:rPr lang="en-GB" dirty="0">
                    <a:latin typeface="Abadi Extra Light" panose="020B0204020104020204" pitchFamily="34" charset="0"/>
                  </a:rPr>
                  <a:t>using </a:t>
                </a:r>
                <a:r>
                  <a:rPr lang="en-GB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fully Bayesian inference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dirty="0"/>
                  <a:t>           </a:t>
                </a: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5"/>
                <a:stretch>
                  <a:fillRect l="-935" t="-1864" r="-831" b="-14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5AD746C-9F93-4580-9B2D-79751B065412}"/>
              </a:ext>
            </a:extLst>
          </p:cNvPr>
          <p:cNvSpPr/>
          <p:nvPr/>
        </p:nvSpPr>
        <p:spPr>
          <a:xfrm>
            <a:off x="1937857" y="2362803"/>
            <a:ext cx="2793534" cy="1644445"/>
          </a:xfrm>
          <a:custGeom>
            <a:avLst/>
            <a:gdLst>
              <a:gd name="connsiteX0" fmla="*/ 0 w 2961314"/>
              <a:gd name="connsiteY0" fmla="*/ 1570052 h 1579326"/>
              <a:gd name="connsiteX1" fmla="*/ 889233 w 2961314"/>
              <a:gd name="connsiteY1" fmla="*/ 1133824 h 1579326"/>
              <a:gd name="connsiteX2" fmla="*/ 1400962 w 2961314"/>
              <a:gd name="connsiteY2" fmla="*/ 1310 h 1579326"/>
              <a:gd name="connsiteX3" fmla="*/ 1988191 w 2961314"/>
              <a:gd name="connsiteY3" fmla="*/ 1377105 h 1579326"/>
              <a:gd name="connsiteX4" fmla="*/ 2961314 w 2961314"/>
              <a:gd name="connsiteY4" fmla="*/ 1544885 h 1579326"/>
              <a:gd name="connsiteX0" fmla="*/ 0 w 2961314"/>
              <a:gd name="connsiteY0" fmla="*/ 1569320 h 1569320"/>
              <a:gd name="connsiteX1" fmla="*/ 889233 w 2961314"/>
              <a:gd name="connsiteY1" fmla="*/ 1133092 h 1569320"/>
              <a:gd name="connsiteX2" fmla="*/ 1400962 w 2961314"/>
              <a:gd name="connsiteY2" fmla="*/ 578 h 1569320"/>
              <a:gd name="connsiteX3" fmla="*/ 2055303 w 2961314"/>
              <a:gd name="connsiteY3" fmla="*/ 1292483 h 1569320"/>
              <a:gd name="connsiteX4" fmla="*/ 2961314 w 2961314"/>
              <a:gd name="connsiteY4" fmla="*/ 1544153 h 1569320"/>
              <a:gd name="connsiteX0" fmla="*/ 0 w 2961314"/>
              <a:gd name="connsiteY0" fmla="*/ 1569320 h 1606106"/>
              <a:gd name="connsiteX1" fmla="*/ 889233 w 2961314"/>
              <a:gd name="connsiteY1" fmla="*/ 1133092 h 1606106"/>
              <a:gd name="connsiteX2" fmla="*/ 1400962 w 2961314"/>
              <a:gd name="connsiteY2" fmla="*/ 578 h 1606106"/>
              <a:gd name="connsiteX3" fmla="*/ 2055303 w 2961314"/>
              <a:gd name="connsiteY3" fmla="*/ 1292483 h 1606106"/>
              <a:gd name="connsiteX4" fmla="*/ 2961314 w 2961314"/>
              <a:gd name="connsiteY4" fmla="*/ 1594487 h 1606106"/>
              <a:gd name="connsiteX0" fmla="*/ 0 w 2961314"/>
              <a:gd name="connsiteY0" fmla="*/ 1569320 h 1594487"/>
              <a:gd name="connsiteX1" fmla="*/ 889233 w 2961314"/>
              <a:gd name="connsiteY1" fmla="*/ 1133092 h 1594487"/>
              <a:gd name="connsiteX2" fmla="*/ 1400962 w 2961314"/>
              <a:gd name="connsiteY2" fmla="*/ 578 h 1594487"/>
              <a:gd name="connsiteX3" fmla="*/ 2055303 w 2961314"/>
              <a:gd name="connsiteY3" fmla="*/ 1292483 h 1594487"/>
              <a:gd name="connsiteX4" fmla="*/ 2961314 w 2961314"/>
              <a:gd name="connsiteY4" fmla="*/ 1594487 h 1594487"/>
              <a:gd name="connsiteX0" fmla="*/ 0 w 2961314"/>
              <a:gd name="connsiteY0" fmla="*/ 1569257 h 1594424"/>
              <a:gd name="connsiteX1" fmla="*/ 847288 w 2961314"/>
              <a:gd name="connsiteY1" fmla="*/ 1141418 h 1594424"/>
              <a:gd name="connsiteX2" fmla="*/ 1400962 w 2961314"/>
              <a:gd name="connsiteY2" fmla="*/ 515 h 1594424"/>
              <a:gd name="connsiteX3" fmla="*/ 2055303 w 2961314"/>
              <a:gd name="connsiteY3" fmla="*/ 1292420 h 1594424"/>
              <a:gd name="connsiteX4" fmla="*/ 2961314 w 2961314"/>
              <a:gd name="connsiteY4" fmla="*/ 1594424 h 1594424"/>
              <a:gd name="connsiteX0" fmla="*/ 0 w 2961314"/>
              <a:gd name="connsiteY0" fmla="*/ 1569694 h 1594861"/>
              <a:gd name="connsiteX1" fmla="*/ 604007 w 2961314"/>
              <a:gd name="connsiteY1" fmla="*/ 1091521 h 1594861"/>
              <a:gd name="connsiteX2" fmla="*/ 1400962 w 2961314"/>
              <a:gd name="connsiteY2" fmla="*/ 952 h 1594861"/>
              <a:gd name="connsiteX3" fmla="*/ 2055303 w 2961314"/>
              <a:gd name="connsiteY3" fmla="*/ 1292857 h 1594861"/>
              <a:gd name="connsiteX4" fmla="*/ 2961314 w 2961314"/>
              <a:gd name="connsiteY4" fmla="*/ 1594861 h 1594861"/>
              <a:gd name="connsiteX0" fmla="*/ 0 w 2961314"/>
              <a:gd name="connsiteY0" fmla="*/ 1569606 h 1594773"/>
              <a:gd name="connsiteX1" fmla="*/ 604007 w 2961314"/>
              <a:gd name="connsiteY1" fmla="*/ 1091433 h 1594773"/>
              <a:gd name="connsiteX2" fmla="*/ 1400962 w 2961314"/>
              <a:gd name="connsiteY2" fmla="*/ 864 h 1594773"/>
              <a:gd name="connsiteX3" fmla="*/ 2055303 w 2961314"/>
              <a:gd name="connsiteY3" fmla="*/ 1292769 h 1594773"/>
              <a:gd name="connsiteX4" fmla="*/ 2961314 w 2961314"/>
              <a:gd name="connsiteY4" fmla="*/ 1594773 h 1594773"/>
              <a:gd name="connsiteX0" fmla="*/ 0 w 2961314"/>
              <a:gd name="connsiteY0" fmla="*/ 1569712 h 1594879"/>
              <a:gd name="connsiteX1" fmla="*/ 604007 w 2961314"/>
              <a:gd name="connsiteY1" fmla="*/ 1091539 h 1594879"/>
              <a:gd name="connsiteX2" fmla="*/ 1400962 w 2961314"/>
              <a:gd name="connsiteY2" fmla="*/ 970 h 1594879"/>
              <a:gd name="connsiteX3" fmla="*/ 2055303 w 2961314"/>
              <a:gd name="connsiteY3" fmla="*/ 1292875 h 1594879"/>
              <a:gd name="connsiteX4" fmla="*/ 2961314 w 2961314"/>
              <a:gd name="connsiteY4" fmla="*/ 1594879 h 1594879"/>
              <a:gd name="connsiteX0" fmla="*/ 0 w 2961314"/>
              <a:gd name="connsiteY0" fmla="*/ 1569239 h 1594406"/>
              <a:gd name="connsiteX1" fmla="*/ 604007 w 2961314"/>
              <a:gd name="connsiteY1" fmla="*/ 1091066 h 1594406"/>
              <a:gd name="connsiteX2" fmla="*/ 1400962 w 2961314"/>
              <a:gd name="connsiteY2" fmla="*/ 497 h 1594406"/>
              <a:gd name="connsiteX3" fmla="*/ 2214694 w 2961314"/>
              <a:gd name="connsiteY3" fmla="*/ 1233679 h 1594406"/>
              <a:gd name="connsiteX4" fmla="*/ 2961314 w 2961314"/>
              <a:gd name="connsiteY4" fmla="*/ 1594406 h 1594406"/>
              <a:gd name="connsiteX0" fmla="*/ 0 w 3045204"/>
              <a:gd name="connsiteY0" fmla="*/ 1569239 h 1602795"/>
              <a:gd name="connsiteX1" fmla="*/ 604007 w 3045204"/>
              <a:gd name="connsiteY1" fmla="*/ 1091066 h 1602795"/>
              <a:gd name="connsiteX2" fmla="*/ 1400962 w 3045204"/>
              <a:gd name="connsiteY2" fmla="*/ 497 h 1602795"/>
              <a:gd name="connsiteX3" fmla="*/ 2214694 w 3045204"/>
              <a:gd name="connsiteY3" fmla="*/ 1233679 h 1602795"/>
              <a:gd name="connsiteX4" fmla="*/ 3045204 w 3045204"/>
              <a:gd name="connsiteY4" fmla="*/ 1602795 h 1602795"/>
              <a:gd name="connsiteX0" fmla="*/ 0 w 3028426"/>
              <a:gd name="connsiteY0" fmla="*/ 1644738 h 1644738"/>
              <a:gd name="connsiteX1" fmla="*/ 587229 w 3028426"/>
              <a:gd name="connsiteY1" fmla="*/ 1091064 h 1644738"/>
              <a:gd name="connsiteX2" fmla="*/ 1384184 w 3028426"/>
              <a:gd name="connsiteY2" fmla="*/ 495 h 1644738"/>
              <a:gd name="connsiteX3" fmla="*/ 2197916 w 3028426"/>
              <a:gd name="connsiteY3" fmla="*/ 1233677 h 1644738"/>
              <a:gd name="connsiteX4" fmla="*/ 3028426 w 3028426"/>
              <a:gd name="connsiteY4" fmla="*/ 1602793 h 1644738"/>
              <a:gd name="connsiteX0" fmla="*/ 0 w 2986481"/>
              <a:gd name="connsiteY0" fmla="*/ 1661516 h 1661516"/>
              <a:gd name="connsiteX1" fmla="*/ 545284 w 2986481"/>
              <a:gd name="connsiteY1" fmla="*/ 1091064 h 1661516"/>
              <a:gd name="connsiteX2" fmla="*/ 1342239 w 2986481"/>
              <a:gd name="connsiteY2" fmla="*/ 495 h 1661516"/>
              <a:gd name="connsiteX3" fmla="*/ 2155971 w 2986481"/>
              <a:gd name="connsiteY3" fmla="*/ 1233677 h 1661516"/>
              <a:gd name="connsiteX4" fmla="*/ 2986481 w 2986481"/>
              <a:gd name="connsiteY4" fmla="*/ 1602793 h 1661516"/>
              <a:gd name="connsiteX0" fmla="*/ 0 w 2986481"/>
              <a:gd name="connsiteY0" fmla="*/ 1661458 h 1661458"/>
              <a:gd name="connsiteX1" fmla="*/ 620785 w 2986481"/>
              <a:gd name="connsiteY1" fmla="*/ 1099395 h 1661458"/>
              <a:gd name="connsiteX2" fmla="*/ 1342239 w 2986481"/>
              <a:gd name="connsiteY2" fmla="*/ 437 h 1661458"/>
              <a:gd name="connsiteX3" fmla="*/ 2155971 w 2986481"/>
              <a:gd name="connsiteY3" fmla="*/ 1233619 h 1661458"/>
              <a:gd name="connsiteX4" fmla="*/ 2986481 w 2986481"/>
              <a:gd name="connsiteY4" fmla="*/ 1602735 h 1661458"/>
              <a:gd name="connsiteX0" fmla="*/ 0 w 2986481"/>
              <a:gd name="connsiteY0" fmla="*/ 1661493 h 1661493"/>
              <a:gd name="connsiteX1" fmla="*/ 620785 w 2986481"/>
              <a:gd name="connsiteY1" fmla="*/ 1099430 h 1661493"/>
              <a:gd name="connsiteX2" fmla="*/ 1342239 w 2986481"/>
              <a:gd name="connsiteY2" fmla="*/ 472 h 1661493"/>
              <a:gd name="connsiteX3" fmla="*/ 2155971 w 2986481"/>
              <a:gd name="connsiteY3" fmla="*/ 1233654 h 1661493"/>
              <a:gd name="connsiteX4" fmla="*/ 2986481 w 2986481"/>
              <a:gd name="connsiteY4" fmla="*/ 1602770 h 1661493"/>
              <a:gd name="connsiteX0" fmla="*/ 0 w 2986481"/>
              <a:gd name="connsiteY0" fmla="*/ 1661681 h 1661681"/>
              <a:gd name="connsiteX1" fmla="*/ 620785 w 2986481"/>
              <a:gd name="connsiteY1" fmla="*/ 1099618 h 1661681"/>
              <a:gd name="connsiteX2" fmla="*/ 1342239 w 2986481"/>
              <a:gd name="connsiteY2" fmla="*/ 660 h 1661681"/>
              <a:gd name="connsiteX3" fmla="*/ 2072081 w 2986481"/>
              <a:gd name="connsiteY3" fmla="*/ 1259009 h 1661681"/>
              <a:gd name="connsiteX4" fmla="*/ 2986481 w 2986481"/>
              <a:gd name="connsiteY4" fmla="*/ 1602958 h 1661681"/>
              <a:gd name="connsiteX0" fmla="*/ 0 w 2793534"/>
              <a:gd name="connsiteY0" fmla="*/ 1661681 h 1661681"/>
              <a:gd name="connsiteX1" fmla="*/ 620785 w 2793534"/>
              <a:gd name="connsiteY1" fmla="*/ 1099618 h 1661681"/>
              <a:gd name="connsiteX2" fmla="*/ 1342239 w 2793534"/>
              <a:gd name="connsiteY2" fmla="*/ 660 h 1661681"/>
              <a:gd name="connsiteX3" fmla="*/ 2072081 w 2793534"/>
              <a:gd name="connsiteY3" fmla="*/ 1259009 h 1661681"/>
              <a:gd name="connsiteX4" fmla="*/ 2793534 w 2793534"/>
              <a:gd name="connsiteY4" fmla="*/ 1594569 h 1661681"/>
              <a:gd name="connsiteX0" fmla="*/ 0 w 2793534"/>
              <a:gd name="connsiteY0" fmla="*/ 1661631 h 1661631"/>
              <a:gd name="connsiteX1" fmla="*/ 620785 w 2793534"/>
              <a:gd name="connsiteY1" fmla="*/ 1099568 h 1661631"/>
              <a:gd name="connsiteX2" fmla="*/ 1291905 w 2793534"/>
              <a:gd name="connsiteY2" fmla="*/ 610 h 1661631"/>
              <a:gd name="connsiteX3" fmla="*/ 2072081 w 2793534"/>
              <a:gd name="connsiteY3" fmla="*/ 1258959 h 1661631"/>
              <a:gd name="connsiteX4" fmla="*/ 2793534 w 2793534"/>
              <a:gd name="connsiteY4" fmla="*/ 1594519 h 1661631"/>
              <a:gd name="connsiteX0" fmla="*/ 0 w 2793534"/>
              <a:gd name="connsiteY0" fmla="*/ 1661631 h 1661631"/>
              <a:gd name="connsiteX1" fmla="*/ 620785 w 2793534"/>
              <a:gd name="connsiteY1" fmla="*/ 1099568 h 1661631"/>
              <a:gd name="connsiteX2" fmla="*/ 1367406 w 2793534"/>
              <a:gd name="connsiteY2" fmla="*/ 610 h 1661631"/>
              <a:gd name="connsiteX3" fmla="*/ 2072081 w 2793534"/>
              <a:gd name="connsiteY3" fmla="*/ 1258959 h 1661631"/>
              <a:gd name="connsiteX4" fmla="*/ 2793534 w 2793534"/>
              <a:gd name="connsiteY4" fmla="*/ 1594519 h 1661631"/>
              <a:gd name="connsiteX0" fmla="*/ 0 w 2793534"/>
              <a:gd name="connsiteY0" fmla="*/ 1661215 h 1661215"/>
              <a:gd name="connsiteX1" fmla="*/ 637563 w 2793534"/>
              <a:gd name="connsiteY1" fmla="*/ 1166264 h 1661215"/>
              <a:gd name="connsiteX2" fmla="*/ 1367406 w 2793534"/>
              <a:gd name="connsiteY2" fmla="*/ 194 h 1661215"/>
              <a:gd name="connsiteX3" fmla="*/ 2072081 w 2793534"/>
              <a:gd name="connsiteY3" fmla="*/ 1258543 h 1661215"/>
              <a:gd name="connsiteX4" fmla="*/ 2793534 w 2793534"/>
              <a:gd name="connsiteY4" fmla="*/ 1594103 h 1661215"/>
              <a:gd name="connsiteX0" fmla="*/ 0 w 2793534"/>
              <a:gd name="connsiteY0" fmla="*/ 1661220 h 1661220"/>
              <a:gd name="connsiteX1" fmla="*/ 637563 w 2793534"/>
              <a:gd name="connsiteY1" fmla="*/ 1166269 h 1661220"/>
              <a:gd name="connsiteX2" fmla="*/ 1367406 w 2793534"/>
              <a:gd name="connsiteY2" fmla="*/ 199 h 1661220"/>
              <a:gd name="connsiteX3" fmla="*/ 2072081 w 2793534"/>
              <a:gd name="connsiteY3" fmla="*/ 1258548 h 1661220"/>
              <a:gd name="connsiteX4" fmla="*/ 2793534 w 2793534"/>
              <a:gd name="connsiteY4" fmla="*/ 1594108 h 1661220"/>
              <a:gd name="connsiteX0" fmla="*/ 0 w 2793534"/>
              <a:gd name="connsiteY0" fmla="*/ 1661217 h 1661217"/>
              <a:gd name="connsiteX1" fmla="*/ 637563 w 2793534"/>
              <a:gd name="connsiteY1" fmla="*/ 1166266 h 1661217"/>
              <a:gd name="connsiteX2" fmla="*/ 1367406 w 2793534"/>
              <a:gd name="connsiteY2" fmla="*/ 196 h 1661217"/>
              <a:gd name="connsiteX3" fmla="*/ 2072081 w 2793534"/>
              <a:gd name="connsiteY3" fmla="*/ 1258545 h 1661217"/>
              <a:gd name="connsiteX4" fmla="*/ 2793534 w 2793534"/>
              <a:gd name="connsiteY4" fmla="*/ 1594105 h 1661217"/>
              <a:gd name="connsiteX0" fmla="*/ 0 w 2793534"/>
              <a:gd name="connsiteY0" fmla="*/ 1686382 h 1686382"/>
              <a:gd name="connsiteX1" fmla="*/ 637563 w 2793534"/>
              <a:gd name="connsiteY1" fmla="*/ 1166265 h 1686382"/>
              <a:gd name="connsiteX2" fmla="*/ 1367406 w 2793534"/>
              <a:gd name="connsiteY2" fmla="*/ 195 h 1686382"/>
              <a:gd name="connsiteX3" fmla="*/ 2072081 w 2793534"/>
              <a:gd name="connsiteY3" fmla="*/ 1258544 h 1686382"/>
              <a:gd name="connsiteX4" fmla="*/ 2793534 w 2793534"/>
              <a:gd name="connsiteY4" fmla="*/ 1594104 h 1686382"/>
              <a:gd name="connsiteX0" fmla="*/ 0 w 2793534"/>
              <a:gd name="connsiteY0" fmla="*/ 1686382 h 1686382"/>
              <a:gd name="connsiteX1" fmla="*/ 637563 w 2793534"/>
              <a:gd name="connsiteY1" fmla="*/ 1166265 h 1686382"/>
              <a:gd name="connsiteX2" fmla="*/ 1367406 w 2793534"/>
              <a:gd name="connsiteY2" fmla="*/ 195 h 1686382"/>
              <a:gd name="connsiteX3" fmla="*/ 2072081 w 2793534"/>
              <a:gd name="connsiteY3" fmla="*/ 1258544 h 1686382"/>
              <a:gd name="connsiteX4" fmla="*/ 2793534 w 2793534"/>
              <a:gd name="connsiteY4" fmla="*/ 1594104 h 1686382"/>
              <a:gd name="connsiteX0" fmla="*/ 0 w 2793534"/>
              <a:gd name="connsiteY0" fmla="*/ 1686382 h 1686382"/>
              <a:gd name="connsiteX1" fmla="*/ 637563 w 2793534"/>
              <a:gd name="connsiteY1" fmla="*/ 1166265 h 1686382"/>
              <a:gd name="connsiteX2" fmla="*/ 1367406 w 2793534"/>
              <a:gd name="connsiteY2" fmla="*/ 195 h 1686382"/>
              <a:gd name="connsiteX3" fmla="*/ 2072081 w 2793534"/>
              <a:gd name="connsiteY3" fmla="*/ 1258544 h 1686382"/>
              <a:gd name="connsiteX4" fmla="*/ 2793534 w 2793534"/>
              <a:gd name="connsiteY4" fmla="*/ 1661216 h 1686382"/>
              <a:gd name="connsiteX0" fmla="*/ 0 w 2793534"/>
              <a:gd name="connsiteY0" fmla="*/ 1602508 h 1602508"/>
              <a:gd name="connsiteX1" fmla="*/ 637563 w 2793534"/>
              <a:gd name="connsiteY1" fmla="*/ 1082391 h 1602508"/>
              <a:gd name="connsiteX2" fmla="*/ 1283516 w 2793534"/>
              <a:gd name="connsiteY2" fmla="*/ 211 h 1602508"/>
              <a:gd name="connsiteX3" fmla="*/ 2072081 w 2793534"/>
              <a:gd name="connsiteY3" fmla="*/ 1174670 h 1602508"/>
              <a:gd name="connsiteX4" fmla="*/ 2793534 w 2793534"/>
              <a:gd name="connsiteY4" fmla="*/ 1577342 h 1602508"/>
              <a:gd name="connsiteX0" fmla="*/ 0 w 2793534"/>
              <a:gd name="connsiteY0" fmla="*/ 1644444 h 1644444"/>
              <a:gd name="connsiteX1" fmla="*/ 637563 w 2793534"/>
              <a:gd name="connsiteY1" fmla="*/ 1124327 h 1644444"/>
              <a:gd name="connsiteX2" fmla="*/ 1359017 w 2793534"/>
              <a:gd name="connsiteY2" fmla="*/ 202 h 1644444"/>
              <a:gd name="connsiteX3" fmla="*/ 2072081 w 2793534"/>
              <a:gd name="connsiteY3" fmla="*/ 1216606 h 1644444"/>
              <a:gd name="connsiteX4" fmla="*/ 2793534 w 2793534"/>
              <a:gd name="connsiteY4" fmla="*/ 1619278 h 1644444"/>
              <a:gd name="connsiteX0" fmla="*/ 0 w 2793534"/>
              <a:gd name="connsiteY0" fmla="*/ 1644454 h 1644454"/>
              <a:gd name="connsiteX1" fmla="*/ 637563 w 2793534"/>
              <a:gd name="connsiteY1" fmla="*/ 1124337 h 1644454"/>
              <a:gd name="connsiteX2" fmla="*/ 1359017 w 2793534"/>
              <a:gd name="connsiteY2" fmla="*/ 212 h 1644454"/>
              <a:gd name="connsiteX3" fmla="*/ 2072081 w 2793534"/>
              <a:gd name="connsiteY3" fmla="*/ 1216616 h 1644454"/>
              <a:gd name="connsiteX4" fmla="*/ 2793534 w 2793534"/>
              <a:gd name="connsiteY4" fmla="*/ 1619288 h 1644454"/>
              <a:gd name="connsiteX0" fmla="*/ 0 w 2793534"/>
              <a:gd name="connsiteY0" fmla="*/ 1644445 h 1644445"/>
              <a:gd name="connsiteX1" fmla="*/ 637563 w 2793534"/>
              <a:gd name="connsiteY1" fmla="*/ 1124328 h 1644445"/>
              <a:gd name="connsiteX2" fmla="*/ 1317072 w 2793534"/>
              <a:gd name="connsiteY2" fmla="*/ 203 h 1644445"/>
              <a:gd name="connsiteX3" fmla="*/ 2072081 w 2793534"/>
              <a:gd name="connsiteY3" fmla="*/ 1216607 h 1644445"/>
              <a:gd name="connsiteX4" fmla="*/ 2793534 w 2793534"/>
              <a:gd name="connsiteY4" fmla="*/ 1619279 h 1644445"/>
              <a:gd name="connsiteX0" fmla="*/ 0 w 2793534"/>
              <a:gd name="connsiteY0" fmla="*/ 1644445 h 1644445"/>
              <a:gd name="connsiteX1" fmla="*/ 637563 w 2793534"/>
              <a:gd name="connsiteY1" fmla="*/ 1124328 h 1644445"/>
              <a:gd name="connsiteX2" fmla="*/ 1308683 w 2793534"/>
              <a:gd name="connsiteY2" fmla="*/ 203 h 1644445"/>
              <a:gd name="connsiteX3" fmla="*/ 2072081 w 2793534"/>
              <a:gd name="connsiteY3" fmla="*/ 1216607 h 1644445"/>
              <a:gd name="connsiteX4" fmla="*/ 2793534 w 2793534"/>
              <a:gd name="connsiteY4" fmla="*/ 1619279 h 1644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3534" h="1644445">
                <a:moveTo>
                  <a:pt x="0" y="1644445"/>
                </a:moveTo>
                <a:cubicBezTo>
                  <a:pt x="344647" y="1506725"/>
                  <a:pt x="419449" y="1398368"/>
                  <a:pt x="637563" y="1124328"/>
                </a:cubicBezTo>
                <a:cubicBezTo>
                  <a:pt x="855677" y="850288"/>
                  <a:pt x="1069597" y="-15177"/>
                  <a:pt x="1308683" y="203"/>
                </a:cubicBezTo>
                <a:cubicBezTo>
                  <a:pt x="1547769" y="15583"/>
                  <a:pt x="1824606" y="946761"/>
                  <a:pt x="2072081" y="1216607"/>
                </a:cubicBezTo>
                <a:cubicBezTo>
                  <a:pt x="2319556" y="1486453"/>
                  <a:pt x="2403446" y="1613686"/>
                  <a:pt x="2793534" y="1619279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CC144C-411F-4769-9755-025E192C70F2}"/>
              </a:ext>
            </a:extLst>
          </p:cNvPr>
          <p:cNvCxnSpPr/>
          <p:nvPr/>
        </p:nvCxnSpPr>
        <p:spPr>
          <a:xfrm flipV="1">
            <a:off x="1753299" y="2105637"/>
            <a:ext cx="0" cy="19714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FCD07E2-6F46-45FD-896E-520CDCDC8B69}"/>
              </a:ext>
            </a:extLst>
          </p:cNvPr>
          <p:cNvCxnSpPr>
            <a:cxnSpLocks/>
          </p:cNvCxnSpPr>
          <p:nvPr/>
        </p:nvCxnSpPr>
        <p:spPr>
          <a:xfrm flipV="1">
            <a:off x="1753299" y="4077050"/>
            <a:ext cx="3162650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BEA962-C2A9-4C6D-BF45-2D49EC6BADBE}"/>
                  </a:ext>
                </a:extLst>
              </p:cNvPr>
              <p:cNvSpPr txBox="1"/>
              <p:nvPr/>
            </p:nvSpPr>
            <p:spPr>
              <a:xfrm>
                <a:off x="3464654" y="2105637"/>
                <a:ext cx="7142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BEA962-C2A9-4C6D-BF45-2D49EC6BA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654" y="2105637"/>
                <a:ext cx="714298" cy="276999"/>
              </a:xfrm>
              <a:prstGeom prst="rect">
                <a:avLst/>
              </a:prstGeom>
              <a:blipFill>
                <a:blip r:embed="rId6"/>
                <a:stretch>
                  <a:fillRect l="-7627" t="-2174" r="-11017" b="-326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D05C708-D87C-492C-B9E4-9D02FDE8E882}"/>
              </a:ext>
            </a:extLst>
          </p:cNvPr>
          <p:cNvCxnSpPr>
            <a:stCxn id="9" idx="2"/>
          </p:cNvCxnSpPr>
          <p:nvPr/>
        </p:nvCxnSpPr>
        <p:spPr>
          <a:xfrm flipH="1">
            <a:off x="3238151" y="2363006"/>
            <a:ext cx="8389" cy="1714044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7D272D-7B2A-4CF5-925A-FBE4B81184E8}"/>
                  </a:ext>
                </a:extLst>
              </p:cNvPr>
              <p:cNvSpPr txBox="1"/>
              <p:nvPr/>
            </p:nvSpPr>
            <p:spPr>
              <a:xfrm>
                <a:off x="2866990" y="4091851"/>
                <a:ext cx="13119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mean</m:t>
                      </m:r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7D272D-7B2A-4CF5-925A-FBE4B8118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990" y="4091851"/>
                <a:ext cx="1311962" cy="276999"/>
              </a:xfrm>
              <a:prstGeom prst="rect">
                <a:avLst/>
              </a:prstGeom>
              <a:blipFill>
                <a:blip r:embed="rId7"/>
                <a:stretch>
                  <a:fillRect l="-926" t="-4348" r="-5093" b="-326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273550-C534-4832-A68C-36233B02DCC1}"/>
                  </a:ext>
                </a:extLst>
              </p:cNvPr>
              <p:cNvSpPr txBox="1"/>
              <p:nvPr/>
            </p:nvSpPr>
            <p:spPr>
              <a:xfrm>
                <a:off x="4644261" y="4035225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273550-C534-4832-A68C-36233B02D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261" y="4035225"/>
                <a:ext cx="186718" cy="276999"/>
              </a:xfrm>
              <a:prstGeom prst="rect">
                <a:avLst/>
              </a:prstGeom>
              <a:blipFill>
                <a:blip r:embed="rId8"/>
                <a:stretch>
                  <a:fillRect l="-33333" r="-30000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39C4BA0-2F45-42F7-8BEF-800CFD6F2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401" y="2382636"/>
            <a:ext cx="3476625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AA0E25C-96E5-4CD4-89B5-4DD42CB54A43}"/>
              </a:ext>
            </a:extLst>
          </p:cNvPr>
          <p:cNvSpPr txBox="1"/>
          <p:nvPr/>
        </p:nvSpPr>
        <p:spPr>
          <a:xfrm>
            <a:off x="1888069" y="1659131"/>
            <a:ext cx="3027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Probabilistic Linear Regression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50D0AC-A4A6-4182-83C8-8D33F89BC766}"/>
              </a:ext>
            </a:extLst>
          </p:cNvPr>
          <p:cNvSpPr txBox="1"/>
          <p:nvPr/>
        </p:nvSpPr>
        <p:spPr>
          <a:xfrm>
            <a:off x="6945885" y="1742569"/>
            <a:ext cx="2602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Probabilistic Classification</a:t>
            </a:r>
          </a:p>
        </p:txBody>
      </p:sp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9A6844F9-E9AE-4544-94C0-80A55E22191C}"/>
              </a:ext>
            </a:extLst>
          </p:cNvPr>
          <p:cNvSpPr/>
          <p:nvPr/>
        </p:nvSpPr>
        <p:spPr>
          <a:xfrm>
            <a:off x="9716236" y="4405972"/>
            <a:ext cx="2210519" cy="1204538"/>
          </a:xfrm>
          <a:prstGeom prst="wedgeRectCallout">
            <a:avLst>
              <a:gd name="adj1" fmla="val -55384"/>
              <a:gd name="adj2" fmla="val 62322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Such uncertainty also helps in </a:t>
            </a:r>
            <a:r>
              <a:rPr lang="en-IN" sz="1400" dirty="0">
                <a:solidFill>
                  <a:srgbClr val="0000FF"/>
                </a:solidFill>
                <a:latin typeface="Abadi Extra Light" panose="020B0204020104020204" pitchFamily="34" charset="0"/>
              </a:rPr>
              <a:t>“active learning” </a:t>
            </a:r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where we wish to identify “difficult” (and hence more useful) training examples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367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103"/>
    </mc:Choice>
    <mc:Fallback xmlns="">
      <p:transition spd="slow" advTm="2211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/>
      <p:bldP spid="19" grpId="0"/>
      <p:bldP spid="20" grpId="0"/>
      <p:bldP spid="21" grpId="0"/>
      <p:bldP spid="24" grpId="0"/>
      <p:bldP spid="2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Probabilistic Models for Supervised Learning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28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Usually two ways to model the conditional distribution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b="1" i="1" dirty="0" err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b="1" dirty="0">
                    <a:latin typeface="Abadi Extra Light" panose="020B0204020104020204" pitchFamily="34" charset="0"/>
                  </a:rPr>
                  <a:t>Approach 1:</a:t>
                </a:r>
                <a:r>
                  <a:rPr lang="en-GB" dirty="0">
                    <a:latin typeface="Abadi Extra Light" panose="020B0204020104020204" pitchFamily="34" charset="0"/>
                  </a:rPr>
                  <a:t> Don’t model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, and model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b="1" i="1" dirty="0" err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</a:t>
                </a:r>
                <a:r>
                  <a:rPr lang="en-GB" u="sng" dirty="0">
                    <a:latin typeface="Abadi Extra Light" panose="020B0204020104020204" pitchFamily="34" charset="0"/>
                  </a:rPr>
                  <a:t>directly</a:t>
                </a:r>
                <a:r>
                  <a:rPr lang="en-GB" dirty="0">
                    <a:latin typeface="Abadi Extra Light" panose="020B0204020104020204" pitchFamily="34" charset="0"/>
                  </a:rPr>
                  <a:t> using a prob. distribution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b="1" dirty="0">
                    <a:latin typeface="Abadi Extra Light" panose="020B0204020104020204" pitchFamily="34" charset="0"/>
                  </a:rPr>
                  <a:t>Approach 2: </a:t>
                </a:r>
                <a:r>
                  <a:rPr lang="en-GB" dirty="0">
                    <a:latin typeface="Abadi Extra Light" panose="020B0204020104020204" pitchFamily="34" charset="0"/>
                  </a:rPr>
                  <a:t>Model both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via their joint distr. and get the conditional as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dirty="0"/>
                  <a:t>           </a:t>
                </a: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5"/>
                <a:stretch>
                  <a:fillRect l="-935" t="-18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247F60-C584-45A1-8939-298085B8A602}"/>
                  </a:ext>
                </a:extLst>
              </p:cNvPr>
              <p:cNvSpPr txBox="1"/>
              <p:nvPr/>
            </p:nvSpPr>
            <p:spPr>
              <a:xfrm>
                <a:off x="591026" y="2536758"/>
                <a:ext cx="43813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IN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IN" sz="28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247F60-C584-45A1-8939-298085B8A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26" y="2536758"/>
                <a:ext cx="4381392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BDF531B-1138-49DE-8D9A-D760A28CED85}"/>
              </a:ext>
            </a:extLst>
          </p:cNvPr>
          <p:cNvSpPr txBox="1"/>
          <p:nvPr/>
        </p:nvSpPr>
        <p:spPr>
          <a:xfrm>
            <a:off x="2331513" y="300238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DA3975-7063-4546-A670-0DB8FC79FCCE}"/>
                  </a:ext>
                </a:extLst>
              </p:cNvPr>
              <p:cNvSpPr txBox="1"/>
              <p:nvPr/>
            </p:nvSpPr>
            <p:spPr>
              <a:xfrm>
                <a:off x="549082" y="3347143"/>
                <a:ext cx="53655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Bernoulli</m:t>
                      </m:r>
                      <m:r>
                        <a:rPr lang="en-IN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IN" sz="28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N" sz="2800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DA3975-7063-4546-A670-0DB8FC79F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82" y="3347143"/>
                <a:ext cx="5365571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ABBA7EC7-C0A6-442A-A280-BDA258AA9463}"/>
              </a:ext>
            </a:extLst>
          </p:cNvPr>
          <p:cNvSpPr/>
          <p:nvPr/>
        </p:nvSpPr>
        <p:spPr>
          <a:xfrm>
            <a:off x="5319796" y="2511764"/>
            <a:ext cx="2238058" cy="237803"/>
          </a:xfrm>
          <a:prstGeom prst="wedgeRectCallout">
            <a:avLst>
              <a:gd name="adj1" fmla="val -65961"/>
              <a:gd name="adj2" fmla="val 47430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Probabilistic linear regression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B5FECB63-EB04-49E0-9CAE-D4A00E67A07B}"/>
              </a:ext>
            </a:extLst>
          </p:cNvPr>
          <p:cNvSpPr/>
          <p:nvPr/>
        </p:nvSpPr>
        <p:spPr>
          <a:xfrm>
            <a:off x="3030999" y="2229153"/>
            <a:ext cx="1668011" cy="237803"/>
          </a:xfrm>
          <a:prstGeom prst="wedgeRectCallout">
            <a:avLst>
              <a:gd name="adj1" fmla="val -58545"/>
              <a:gd name="adj2" fmla="val 99996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Gaussian distribution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A87E2A32-E018-449E-A7F4-BAE14720E278}"/>
              </a:ext>
            </a:extLst>
          </p:cNvPr>
          <p:cNvSpPr/>
          <p:nvPr/>
        </p:nvSpPr>
        <p:spPr>
          <a:xfrm>
            <a:off x="4550227" y="3088637"/>
            <a:ext cx="1922707" cy="237803"/>
          </a:xfrm>
          <a:prstGeom prst="wedgeRectCallout">
            <a:avLst>
              <a:gd name="adj1" fmla="val -47637"/>
              <a:gd name="adj2" fmla="val 92941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The “sigmoid” function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009D0CC3-501D-47DD-9425-B42B9CAECE12}"/>
              </a:ext>
            </a:extLst>
          </p:cNvPr>
          <p:cNvSpPr/>
          <p:nvPr/>
        </p:nvSpPr>
        <p:spPr>
          <a:xfrm>
            <a:off x="6300199" y="3357068"/>
            <a:ext cx="1819717" cy="430887"/>
          </a:xfrm>
          <a:prstGeom prst="wedgeRectCallout">
            <a:avLst>
              <a:gd name="adj1" fmla="val -74259"/>
              <a:gd name="adj2" fmla="val 18226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Probabilistic linear binary classification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07B31A0-D6F1-494F-8F2E-36FE7A180A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77626" y="2229153"/>
            <a:ext cx="1004822" cy="9652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peech Bubble: Rectangle 14">
                <a:extLst>
                  <a:ext uri="{FF2B5EF4-FFF2-40B4-BE49-F238E27FC236}">
                    <a16:creationId xmlns:a16="http://schemas.microsoft.com/office/drawing/2014/main" id="{1BE6FB14-AC4A-448E-AC9E-1D4A3FC2951B}"/>
                  </a:ext>
                </a:extLst>
              </p:cNvPr>
              <p:cNvSpPr/>
              <p:nvPr/>
            </p:nvSpPr>
            <p:spPr>
              <a:xfrm>
                <a:off x="8218782" y="2167408"/>
                <a:ext cx="2821175" cy="1800585"/>
              </a:xfrm>
              <a:prstGeom prst="wedgeRectCallout">
                <a:avLst>
                  <a:gd name="adj1" fmla="val 61515"/>
                  <a:gd name="adj2" fmla="val -29327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We assume the conditional distribution to be some appropriate distribution and treat the weights </a:t>
                </a:r>
                <a14:m>
                  <m:oMath xmlns:m="http://schemas.openxmlformats.org/officeDocument/2006/math">
                    <m:r>
                      <a:rPr lang="en-IN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IN" sz="1400" b="1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</a:t>
                </a:r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as learnable parameters of the model (using MLE/MAP/fully Bayesian inference). Need not be a linear model – can replace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sz="1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by a nonlinear function </a:t>
                </a:r>
                <a14:m>
                  <m:oMath xmlns:m="http://schemas.openxmlformats.org/officeDocument/2006/math"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1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14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15" name="Speech Bubble: Rectangle 14">
                <a:extLst>
                  <a:ext uri="{FF2B5EF4-FFF2-40B4-BE49-F238E27FC236}">
                    <a16:creationId xmlns:a16="http://schemas.microsoft.com/office/drawing/2014/main" id="{1BE6FB14-AC4A-448E-AC9E-1D4A3FC295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782" y="2167408"/>
                <a:ext cx="2821175" cy="1800585"/>
              </a:xfrm>
              <a:prstGeom prst="wedgeRectCallout">
                <a:avLst>
                  <a:gd name="adj1" fmla="val 61515"/>
                  <a:gd name="adj2" fmla="val -29327"/>
                </a:avLst>
              </a:prstGeom>
              <a:blipFill>
                <a:blip r:embed="rId9"/>
                <a:stretch>
                  <a:fillRect l="-384" t="-336" b="-2685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4A550A-B552-4B5C-8D46-6C37F340AC43}"/>
                  </a:ext>
                </a:extLst>
              </p:cNvPr>
              <p:cNvSpPr txBox="1"/>
              <p:nvPr/>
            </p:nvSpPr>
            <p:spPr>
              <a:xfrm>
                <a:off x="2570577" y="4835032"/>
                <a:ext cx="2823081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4A550A-B552-4B5C-8D46-6C37F340A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577" y="4835032"/>
                <a:ext cx="2823081" cy="7689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peech Bubble: Rectangle 16">
                <a:extLst>
                  <a:ext uri="{FF2B5EF4-FFF2-40B4-BE49-F238E27FC236}">
                    <a16:creationId xmlns:a16="http://schemas.microsoft.com/office/drawing/2014/main" id="{08411562-9B95-40CA-BC66-68879557C9AE}"/>
                  </a:ext>
                </a:extLst>
              </p:cNvPr>
              <p:cNvSpPr/>
              <p:nvPr/>
            </p:nvSpPr>
            <p:spPr>
              <a:xfrm>
                <a:off x="5531826" y="4691722"/>
                <a:ext cx="4843636" cy="424289"/>
              </a:xfrm>
              <a:prstGeom prst="wedgeRectCallout">
                <a:avLst>
                  <a:gd name="adj1" fmla="val -54248"/>
                  <a:gd name="adj2" fmla="val 16122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Here </a:t>
                </a:r>
                <a14:m>
                  <m:oMath xmlns:m="http://schemas.openxmlformats.org/officeDocument/2006/math"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denotes all the model parameters that we need to model the joint distribution of </a:t>
                </a:r>
                <a14:m>
                  <m:oMath xmlns:m="http://schemas.openxmlformats.org/officeDocument/2006/math">
                    <m:r>
                      <a:rPr lang="en-IN" sz="1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(will see examples later)</a:t>
                </a:r>
              </a:p>
            </p:txBody>
          </p:sp>
        </mc:Choice>
        <mc:Fallback xmlns="">
          <p:sp>
            <p:nvSpPr>
              <p:cNvPr id="17" name="Speech Bubble: Rectangle 16">
                <a:extLst>
                  <a:ext uri="{FF2B5EF4-FFF2-40B4-BE49-F238E27FC236}">
                    <a16:creationId xmlns:a16="http://schemas.microsoft.com/office/drawing/2014/main" id="{08411562-9B95-40CA-BC66-68879557C9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826" y="4691722"/>
                <a:ext cx="4843636" cy="424289"/>
              </a:xfrm>
              <a:prstGeom prst="wedgeRectCallout">
                <a:avLst>
                  <a:gd name="adj1" fmla="val -54248"/>
                  <a:gd name="adj2" fmla="val 16122"/>
                </a:avLst>
              </a:prstGeom>
              <a:blipFill>
                <a:blip r:embed="rId11"/>
                <a:stretch>
                  <a:fillRect t="-12500" b="-22222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76865-7D85-465C-B50C-4C63952AC158}"/>
                  </a:ext>
                </a:extLst>
              </p:cNvPr>
              <p:cNvSpPr txBox="1"/>
              <p:nvPr/>
            </p:nvSpPr>
            <p:spPr>
              <a:xfrm>
                <a:off x="2570577" y="5652519"/>
                <a:ext cx="6885988" cy="6778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IN" sz="2400" dirty="0"/>
                  <a:t>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IN" sz="24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ℓ=1</m:t>
                            </m:r>
                          </m:sub>
                          <m:sup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I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=ℓ,</m:t>
                                </m:r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=ℓ|</m:t>
                            </m:r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76865-7D85-465C-B50C-4C63952AC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577" y="5652519"/>
                <a:ext cx="6885988" cy="677878"/>
              </a:xfrm>
              <a:prstGeom prst="rect">
                <a:avLst/>
              </a:prstGeom>
              <a:blipFill>
                <a:blip r:embed="rId12"/>
                <a:stretch>
                  <a:fillRect b="-9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Speech Bubble: Rectangle 19">
                <a:extLst>
                  <a:ext uri="{FF2B5EF4-FFF2-40B4-BE49-F238E27FC236}">
                    <a16:creationId xmlns:a16="http://schemas.microsoft.com/office/drawing/2014/main" id="{8F949521-F862-4F1E-9D5E-9718CA290A43}"/>
                  </a:ext>
                </a:extLst>
              </p:cNvPr>
              <p:cNvSpPr/>
              <p:nvPr/>
            </p:nvSpPr>
            <p:spPr>
              <a:xfrm>
                <a:off x="9683545" y="5652518"/>
                <a:ext cx="2243210" cy="440075"/>
              </a:xfrm>
              <a:prstGeom prst="wedgeRectCallout">
                <a:avLst>
                  <a:gd name="adj1" fmla="val -61568"/>
                  <a:gd name="adj2" fmla="val 34026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For a multi-class classification model with </a:t>
                </a:r>
                <a14:m>
                  <m:oMath xmlns:m="http://schemas.openxmlformats.org/officeDocument/2006/math"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classes</a:t>
                </a:r>
              </a:p>
            </p:txBody>
          </p:sp>
        </mc:Choice>
        <mc:Fallback xmlns="">
          <p:sp>
            <p:nvSpPr>
              <p:cNvPr id="20" name="Speech Bubble: Rectangle 19">
                <a:extLst>
                  <a:ext uri="{FF2B5EF4-FFF2-40B4-BE49-F238E27FC236}">
                    <a16:creationId xmlns:a16="http://schemas.microsoft.com/office/drawing/2014/main" id="{8F949521-F862-4F1E-9D5E-9718CA290A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3545" y="5652518"/>
                <a:ext cx="2243210" cy="440075"/>
              </a:xfrm>
              <a:prstGeom prst="wedgeRectCallout">
                <a:avLst>
                  <a:gd name="adj1" fmla="val -61568"/>
                  <a:gd name="adj2" fmla="val 34026"/>
                </a:avLst>
              </a:prstGeom>
              <a:blipFill>
                <a:blip r:embed="rId13"/>
                <a:stretch>
                  <a:fillRect t="-9333" r="-2148" b="-20000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FF0AFA46-235C-4688-A0EC-69BE90B9610C}"/>
              </a:ext>
            </a:extLst>
          </p:cNvPr>
          <p:cNvSpPr/>
          <p:nvPr/>
        </p:nvSpPr>
        <p:spPr>
          <a:xfrm>
            <a:off x="397083" y="2264054"/>
            <a:ext cx="2237060" cy="237803"/>
          </a:xfrm>
          <a:prstGeom prst="wedgeRectCallout">
            <a:avLst>
              <a:gd name="adj1" fmla="val 563"/>
              <a:gd name="adj2" fmla="val -122250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rgbClr val="0000FF"/>
                </a:solidFill>
                <a:latin typeface="Abadi Extra Light" panose="020B0204020104020204" pitchFamily="34" charset="0"/>
              </a:rPr>
              <a:t>“discriminative” </a:t>
            </a:r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sup learning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0C4DA906-9C6C-4C6E-944F-59B0371EF1F8}"/>
              </a:ext>
            </a:extLst>
          </p:cNvPr>
          <p:cNvSpPr/>
          <p:nvPr/>
        </p:nvSpPr>
        <p:spPr>
          <a:xfrm>
            <a:off x="273634" y="4835032"/>
            <a:ext cx="2057879" cy="237803"/>
          </a:xfrm>
          <a:prstGeom prst="wedgeRectCallout">
            <a:avLst>
              <a:gd name="adj1" fmla="val 563"/>
              <a:gd name="adj2" fmla="val -122250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rgbClr val="0000FF"/>
                </a:solidFill>
                <a:latin typeface="Abadi Extra Light" panose="020B0204020104020204" pitchFamily="34" charset="0"/>
              </a:rPr>
              <a:t>“generative” </a:t>
            </a:r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sup learning</a:t>
            </a:r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842533E8-83BF-4A0E-8AB7-B6A0F95A3A38}"/>
              </a:ext>
            </a:extLst>
          </p:cNvPr>
          <p:cNvSpPr/>
          <p:nvPr/>
        </p:nvSpPr>
        <p:spPr>
          <a:xfrm>
            <a:off x="127077" y="5414716"/>
            <a:ext cx="2057879" cy="1257175"/>
          </a:xfrm>
          <a:prstGeom prst="wedgeRectCallout">
            <a:avLst>
              <a:gd name="adj1" fmla="val 2194"/>
              <a:gd name="adj2" fmla="val -78124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Called “generative” because we are learning the generative distributions for output as well as 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Speech Bubble: Rectangle 24">
                <a:extLst>
                  <a:ext uri="{FF2B5EF4-FFF2-40B4-BE49-F238E27FC236}">
                    <a16:creationId xmlns:a16="http://schemas.microsoft.com/office/drawing/2014/main" id="{7AB21872-BD1D-4AF7-8DEF-118FD0004FBB}"/>
                  </a:ext>
                </a:extLst>
              </p:cNvPr>
              <p:cNvSpPr/>
              <p:nvPr/>
            </p:nvSpPr>
            <p:spPr>
              <a:xfrm>
                <a:off x="7472683" y="5193836"/>
                <a:ext cx="1847486" cy="440075"/>
              </a:xfrm>
              <a:prstGeom prst="wedgeRectCallout">
                <a:avLst>
                  <a:gd name="adj1" fmla="val -71291"/>
                  <a:gd name="adj2" fmla="val 51182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Prob. distribution of inputs from class </a:t>
                </a:r>
                <a14:m>
                  <m:oMath xmlns:m="http://schemas.openxmlformats.org/officeDocument/2006/math"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IN" sz="14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25" name="Speech Bubble: Rectangle 24">
                <a:extLst>
                  <a:ext uri="{FF2B5EF4-FFF2-40B4-BE49-F238E27FC236}">
                    <a16:creationId xmlns:a16="http://schemas.microsoft.com/office/drawing/2014/main" id="{7AB21872-BD1D-4AF7-8DEF-118FD0004F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2683" y="5193836"/>
                <a:ext cx="1847486" cy="440075"/>
              </a:xfrm>
              <a:prstGeom prst="wedgeRectCallout">
                <a:avLst>
                  <a:gd name="adj1" fmla="val -71291"/>
                  <a:gd name="adj2" fmla="val 51182"/>
                </a:avLst>
              </a:prstGeom>
              <a:blipFill>
                <a:blip r:embed="rId14"/>
                <a:stretch>
                  <a:fillRect t="-8861" b="-13924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7357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761"/>
    </mc:Choice>
    <mc:Fallback xmlns="">
      <p:transition spd="slow" advTm="3067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 animBg="1"/>
      <p:bldP spid="10" grpId="0" animBg="1"/>
      <p:bldP spid="11" grpId="0" animBg="1"/>
      <p:bldP spid="13" grpId="0" animBg="1"/>
      <p:bldP spid="15" grpId="0" animBg="1"/>
      <p:bldP spid="16" grpId="0"/>
      <p:bldP spid="17" grpId="0" animBg="1"/>
      <p:bldP spid="18" grpId="0"/>
      <p:bldP spid="20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560" y="2288719"/>
            <a:ext cx="11719419" cy="821500"/>
          </a:xfrm>
        </p:spPr>
        <p:txBody>
          <a:bodyPr>
            <a:noAutofit/>
          </a:bodyPr>
          <a:lstStyle/>
          <a:p>
            <a:r>
              <a:rPr lang="en-IN" sz="7200" dirty="0">
                <a:solidFill>
                  <a:schemeClr val="accent2">
                    <a:lumMod val="75000"/>
                  </a:schemeClr>
                </a:solidFill>
              </a:rPr>
              <a:t>Probabilistic Linear Regression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29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575F25-55C2-4A3F-9B34-AC5954FBF272}"/>
                  </a:ext>
                </a:extLst>
              </p:cNvPr>
              <p:cNvSpPr txBox="1"/>
              <p:nvPr/>
            </p:nvSpPr>
            <p:spPr>
              <a:xfrm>
                <a:off x="1889878" y="3583009"/>
                <a:ext cx="7517892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4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IN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4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IN" sz="4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IN" sz="4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4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IN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4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IN" sz="4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IN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IN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IN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4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4800" i="1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IN" sz="48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N" sz="48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IN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4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IN" sz="4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IN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4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575F25-55C2-4A3F-9B34-AC5954FBF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878" y="3583009"/>
                <a:ext cx="7517892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7C190891-AB94-4D0B-A59B-5799013F7CB7}"/>
              </a:ext>
            </a:extLst>
          </p:cNvPr>
          <p:cNvSpPr/>
          <p:nvPr/>
        </p:nvSpPr>
        <p:spPr>
          <a:xfrm>
            <a:off x="4750468" y="4538446"/>
            <a:ext cx="1717444" cy="574244"/>
          </a:xfrm>
          <a:prstGeom prst="wedgeRectCallout">
            <a:avLst>
              <a:gd name="adj1" fmla="val -2511"/>
              <a:gd name="adj2" fmla="val -98252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Gaussian distribution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4641655F-ACE7-41A5-A0D9-1D54CDBD3DFE}"/>
              </a:ext>
            </a:extLst>
          </p:cNvPr>
          <p:cNvSpPr/>
          <p:nvPr/>
        </p:nvSpPr>
        <p:spPr>
          <a:xfrm>
            <a:off x="4550530" y="5334654"/>
            <a:ext cx="3016339" cy="822865"/>
          </a:xfrm>
          <a:prstGeom prst="wedgeRectCallout">
            <a:avLst>
              <a:gd name="adj1" fmla="val -2789"/>
              <a:gd name="adj2" fmla="val -87038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Other distributions can also be used for probabilistic linear regression (e.g., Laplace) as we will see later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305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584"/>
    </mc:Choice>
    <mc:Fallback xmlns="">
      <p:transition spd="slow" advTm="325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9E8C295-8244-4118-B701-35EFBB0C0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7022" y="3197484"/>
            <a:ext cx="1004822" cy="965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Probabilistic Modeling: The Basic Idea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3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Assume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observations </a:t>
                </a:r>
                <a14:m>
                  <m:oMath xmlns:m="http://schemas.openxmlformats.org/officeDocument/2006/math"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IN" sz="2400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IN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, generated from a presumed prob. model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Here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is a </a:t>
                </a:r>
                <a:r>
                  <a:rPr lang="en-GB" sz="2600" u="sng" dirty="0">
                    <a:latin typeface="Abadi Extra Light" panose="020B0204020104020204" pitchFamily="34" charset="0"/>
                  </a:rPr>
                  <a:t>conditional distribution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, conditioned on params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(to be learned)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Note: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 may be fixed unknown or an unknown random variable (we will study both cases) </a:t>
                </a:r>
              </a:p>
              <a:p>
                <a:pPr marL="457200" lvl="1" indent="0">
                  <a:buNone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 marL="457200" lvl="1" indent="0">
                  <a:buNone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 marL="457200" lvl="1" indent="0">
                  <a:buNone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 marL="457200" lvl="1" indent="0">
                  <a:buNone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Some of the tasks that we may be interested in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Parameter estimation: 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Estimating the unknown parameters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(and other unknowns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depends on)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Prediction: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 Estimating the </a:t>
                </a:r>
                <a:r>
                  <a:rPr lang="en-GB" sz="2200" b="1" dirty="0">
                    <a:latin typeface="Abadi Extra Light" panose="020B0204020104020204" pitchFamily="34" charset="0"/>
                  </a:rPr>
                  <a:t>predictive distribution 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of new data, i.e.,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2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2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20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2200" i="1" dirty="0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  <m:e>
                        <m:r>
                          <a:rPr lang="en-GB" sz="2200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 - this is also a conditional distribution (conditioned on past data </a:t>
                </a:r>
                <a14:m>
                  <m:oMath xmlns:m="http://schemas.openxmlformats.org/officeDocument/2006/math">
                    <m:r>
                      <a:rPr lang="en-IN" sz="20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IN" sz="200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}"/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I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, as well as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and other things) 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4"/>
                <a:stretch>
                  <a:fillRect l="-831" t="-1645" r="-831" b="-109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9EA31C-E1A3-4C82-9E44-95243B8EAB28}"/>
                  </a:ext>
                </a:extLst>
              </p:cNvPr>
              <p:cNvSpPr txBox="1"/>
              <p:nvPr/>
            </p:nvSpPr>
            <p:spPr>
              <a:xfrm>
                <a:off x="2834034" y="1719683"/>
                <a:ext cx="348421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               ∀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sz="2800" dirty="0"/>
                  <a:t>  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9EA31C-E1A3-4C82-9E44-95243B8EA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034" y="1719683"/>
                <a:ext cx="348421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11A94DBB-2B04-46E1-8FC7-9D69776F3026}"/>
              </a:ext>
            </a:extLst>
          </p:cNvPr>
          <p:cNvSpPr/>
          <p:nvPr/>
        </p:nvSpPr>
        <p:spPr>
          <a:xfrm>
            <a:off x="5327009" y="4108630"/>
            <a:ext cx="1057014" cy="9257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B82C942-BDFA-438E-BC8D-0730B3047AED}"/>
              </a:ext>
            </a:extLst>
          </p:cNvPr>
          <p:cNvSpPr/>
          <p:nvPr/>
        </p:nvSpPr>
        <p:spPr>
          <a:xfrm>
            <a:off x="5562306" y="4323113"/>
            <a:ext cx="533695" cy="56089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790E74-16FD-4A6C-BE70-88ADF86EE28C}"/>
                  </a:ext>
                </a:extLst>
              </p:cNvPr>
              <p:cNvSpPr txBox="1"/>
              <p:nvPr/>
            </p:nvSpPr>
            <p:spPr>
              <a:xfrm>
                <a:off x="6126583" y="4745509"/>
                <a:ext cx="2268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790E74-16FD-4A6C-BE70-88ADF86EE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583" y="4745509"/>
                <a:ext cx="226857" cy="276999"/>
              </a:xfrm>
              <a:prstGeom prst="rect">
                <a:avLst/>
              </a:prstGeom>
              <a:blipFill>
                <a:blip r:embed="rId6"/>
                <a:stretch>
                  <a:fillRect l="-24324" r="-24324" b="-65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1B798699-1CB2-4DAF-AAEE-29F8BD96B0D8}"/>
              </a:ext>
            </a:extLst>
          </p:cNvPr>
          <p:cNvSpPr/>
          <p:nvPr/>
        </p:nvSpPr>
        <p:spPr>
          <a:xfrm>
            <a:off x="5562305" y="3197484"/>
            <a:ext cx="533695" cy="5608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DC03FA6-19DC-44B5-AAEC-AF13B7012298}"/>
              </a:ext>
            </a:extLst>
          </p:cNvPr>
          <p:cNvCxnSpPr>
            <a:stCxn id="9" idx="4"/>
            <a:endCxn id="6" idx="0"/>
          </p:cNvCxnSpPr>
          <p:nvPr/>
        </p:nvCxnSpPr>
        <p:spPr>
          <a:xfrm rot="16200000" flipH="1">
            <a:off x="5546787" y="4040745"/>
            <a:ext cx="564733" cy="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A1397C-0705-460D-B4C7-181D324FABF5}"/>
                  </a:ext>
                </a:extLst>
              </p:cNvPr>
              <p:cNvSpPr txBox="1"/>
              <p:nvPr/>
            </p:nvSpPr>
            <p:spPr>
              <a:xfrm>
                <a:off x="5635584" y="4347821"/>
                <a:ext cx="43986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A1397C-0705-460D-B4C7-181D324FA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584" y="4347821"/>
                <a:ext cx="439864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5004AD2-BFC4-439B-AB0D-8A8EC766D78C}"/>
                  </a:ext>
                </a:extLst>
              </p:cNvPr>
              <p:cNvSpPr txBox="1"/>
              <p:nvPr/>
            </p:nvSpPr>
            <p:spPr>
              <a:xfrm>
                <a:off x="5682028" y="3257689"/>
                <a:ext cx="29424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5004AD2-BFC4-439B-AB0D-8A8EC766D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028" y="3257689"/>
                <a:ext cx="294248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097D3E0-D5A8-46E1-9A89-931163D4AA20}"/>
              </a:ext>
            </a:extLst>
          </p:cNvPr>
          <p:cNvSpPr txBox="1"/>
          <p:nvPr/>
        </p:nvSpPr>
        <p:spPr>
          <a:xfrm>
            <a:off x="6241852" y="3218430"/>
            <a:ext cx="1879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Such diagrams are usually called the</a:t>
            </a:r>
          </a:p>
          <a:p>
            <a:r>
              <a:rPr lang="en-IN" dirty="0"/>
              <a:t> “plate notation”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C67C6D6-707F-4DF5-8627-F8DFAF4365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6138" y="3473132"/>
            <a:ext cx="1004822" cy="9652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Speech Bubble: Rectangle 17">
                <a:extLst>
                  <a:ext uri="{FF2B5EF4-FFF2-40B4-BE49-F238E27FC236}">
                    <a16:creationId xmlns:a16="http://schemas.microsoft.com/office/drawing/2014/main" id="{13D6C06F-3385-4D27-B66B-FF71CF0B558F}"/>
                  </a:ext>
                </a:extLst>
              </p:cNvPr>
              <p:cNvSpPr/>
              <p:nvPr/>
            </p:nvSpPr>
            <p:spPr>
              <a:xfrm>
                <a:off x="1426257" y="3139553"/>
                <a:ext cx="2919262" cy="1938154"/>
              </a:xfrm>
              <a:prstGeom prst="wedgeRectCallout">
                <a:avLst>
                  <a:gd name="adj1" fmla="val -73023"/>
                  <a:gd name="adj2" fmla="val -13647"/>
                </a:avLst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600" b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The parameters </a:t>
                </a:r>
                <a14:m>
                  <m:oMath xmlns:m="http://schemas.openxmlformats.org/officeDocument/2006/math">
                    <m:r>
                      <a:rPr lang="en-IN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IN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600" b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may themselves depend on other unknown/known parameters (called hyperparameters), which may depend on other unknowns, and so on. </a:t>
                </a:r>
                <a:r>
                  <a:rPr lang="en-IN" sz="1600" b="0" dirty="0">
                    <a:solidFill>
                      <a:schemeClr val="tx1"/>
                    </a:solidFill>
                    <a:latin typeface="Abadi Extra Light" panose="020B0204020104020204" pitchFamily="34" charset="0"/>
                    <a:sym typeface="Wingdings" panose="05000000000000000000" pitchFamily="2" charset="2"/>
                  </a:rPr>
                  <a:t></a:t>
                </a:r>
                <a:r>
                  <a:rPr lang="en-IN" sz="1600" b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This </a:t>
                </a:r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is </a:t>
                </a:r>
                <a:r>
                  <a:rPr lang="en-IN" sz="1600" b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essentially </a:t>
                </a:r>
                <a:r>
                  <a:rPr lang="en-IN" sz="1600" b="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“hierarchical” modeling </a:t>
                </a:r>
                <a:r>
                  <a:rPr lang="en-IN" sz="1600" b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(will see various examples later)</a:t>
                </a:r>
              </a:p>
            </p:txBody>
          </p:sp>
        </mc:Choice>
        <mc:Fallback xmlns="">
          <p:sp>
            <p:nvSpPr>
              <p:cNvPr id="18" name="Speech Bubble: Rectangle 17">
                <a:extLst>
                  <a:ext uri="{FF2B5EF4-FFF2-40B4-BE49-F238E27FC236}">
                    <a16:creationId xmlns:a16="http://schemas.microsoft.com/office/drawing/2014/main" id="{13D6C06F-3385-4D27-B66B-FF71CF0B55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257" y="3139553"/>
                <a:ext cx="2919262" cy="1938154"/>
              </a:xfrm>
              <a:prstGeom prst="wedgeRectCallout">
                <a:avLst>
                  <a:gd name="adj1" fmla="val -73023"/>
                  <a:gd name="adj2" fmla="val -13647"/>
                </a:avLst>
              </a:prstGeom>
              <a:blipFill>
                <a:blip r:embed="rId10"/>
                <a:stretch>
                  <a:fillRect t="-3438" b="-6250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Speech Bubble: Rectangle 18">
                <a:extLst>
                  <a:ext uri="{FF2B5EF4-FFF2-40B4-BE49-F238E27FC236}">
                    <a16:creationId xmlns:a16="http://schemas.microsoft.com/office/drawing/2014/main" id="{79715C95-B14C-4D51-9FA8-952E38F1C2D8}"/>
                  </a:ext>
                </a:extLst>
              </p:cNvPr>
              <p:cNvSpPr/>
              <p:nvPr/>
            </p:nvSpPr>
            <p:spPr>
              <a:xfrm>
                <a:off x="8225934" y="3257689"/>
                <a:ext cx="2625934" cy="2065175"/>
              </a:xfrm>
              <a:prstGeom prst="wedgeRectCallout">
                <a:avLst>
                  <a:gd name="adj1" fmla="val 73784"/>
                  <a:gd name="adj2" fmla="val -30935"/>
                </a:avLst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600" b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The Predictive dist. </a:t>
                </a:r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tells us how likely each possible value of a new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I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is. Example: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I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denotes the outcome of a coin toss, then what is </a:t>
                </a:r>
                <a14:m>
                  <m:oMath xmlns:m="http://schemas.openxmlformats.org/officeDocument/2006/math">
                    <m:r>
                      <a:rPr lang="en-GB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r>
                          <a:rPr lang="en-I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="</m:t>
                        </m:r>
                        <m:r>
                          <a:rPr lang="en-I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h𝑒𝑎𝑑</m:t>
                        </m:r>
                        <m:r>
                          <a:rPr lang="en-I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"</m:t>
                        </m:r>
                      </m:e>
                      <m:e>
                        <m:r>
                          <a:rPr lang="en-GB" sz="16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, given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previous coin tosses</a:t>
                </a:r>
              </a:p>
              <a:p>
                <a14:m>
                  <m:oMath xmlns:m="http://schemas.openxmlformats.org/officeDocument/2006/math">
                    <m:r>
                      <a:rPr lang="en-IN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IN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I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I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I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I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</a:t>
                </a:r>
                <a:endParaRPr lang="en-IN" sz="1600" b="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19" name="Speech Bubble: Rectangle 18">
                <a:extLst>
                  <a:ext uri="{FF2B5EF4-FFF2-40B4-BE49-F238E27FC236}">
                    <a16:creationId xmlns:a16="http://schemas.microsoft.com/office/drawing/2014/main" id="{79715C95-B14C-4D51-9FA8-952E38F1C2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5934" y="3257689"/>
                <a:ext cx="2625934" cy="2065175"/>
              </a:xfrm>
              <a:prstGeom prst="wedgeRectCallout">
                <a:avLst>
                  <a:gd name="adj1" fmla="val 73784"/>
                  <a:gd name="adj2" fmla="val -30935"/>
                </a:avLst>
              </a:prstGeom>
              <a:blipFill>
                <a:blip r:embed="rId11"/>
                <a:stretch>
                  <a:fillRect l="-743" b="-2933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2219D84-BCBC-4780-8B51-42EEF7958525}"/>
                  </a:ext>
                </a:extLst>
              </p:cNvPr>
              <p:cNvSpPr txBox="1"/>
              <p:nvPr/>
            </p:nvSpPr>
            <p:spPr>
              <a:xfrm>
                <a:off x="6784322" y="1758286"/>
                <a:ext cx="51424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IN" b="0" i="0" dirty="0" smtClean="0">
                          <a:latin typeface="Abadi Extra Light" panose="020B0204020104020204" pitchFamily="34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IN" b="0" i="0" dirty="0" smtClean="0">
                          <a:latin typeface="Abadi Extra Light" panose="020B0204020104020204" pitchFamily="34" charset="0"/>
                        </a:rPr>
                        <m:t>assumed</m:t>
                      </m:r>
                      <m:r>
                        <m:rPr>
                          <m:nor/>
                        </m:rPr>
                        <a:rPr lang="en-IN" b="0" i="0" dirty="0" smtClean="0">
                          <a:latin typeface="Abadi Extra Light" panose="020B0204020104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dirty="0">
                          <a:latin typeface="Abadi Extra Light" panose="020B0204020104020204" pitchFamily="34" charset="0"/>
                        </a:rPr>
                        <m:t>independently</m:t>
                      </m:r>
                      <m:r>
                        <m:rPr>
                          <m:nor/>
                        </m:rPr>
                        <a:rPr lang="en-GB" dirty="0">
                          <a:latin typeface="Abadi Extra Light" panose="020B0204020104020204" pitchFamily="34" charset="0"/>
                        </a:rPr>
                        <m:t> &amp; </m:t>
                      </m:r>
                      <m:r>
                        <m:rPr>
                          <m:nor/>
                        </m:rPr>
                        <a:rPr lang="en-GB" dirty="0">
                          <a:latin typeface="Abadi Extra Light" panose="020B0204020104020204" pitchFamily="34" charset="0"/>
                        </a:rPr>
                        <m:t>identically</m:t>
                      </m:r>
                      <m:r>
                        <m:rPr>
                          <m:nor/>
                        </m:rPr>
                        <a:rPr lang="en-GB" dirty="0">
                          <a:latin typeface="Abadi Extra Light" panose="020B0204020104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dirty="0">
                          <a:latin typeface="Abadi Extra Light" panose="020B0204020104020204" pitchFamily="34" charset="0"/>
                        </a:rPr>
                        <m:t>distributed</m:t>
                      </m:r>
                      <m:r>
                        <m:rPr>
                          <m:nor/>
                        </m:rPr>
                        <a:rPr lang="en-GB" dirty="0">
                          <a:latin typeface="Abadi Extra Light" panose="020B0204020104020204" pitchFamily="34" charset="0"/>
                        </a:rPr>
                        <m:t> (</m:t>
                      </m:r>
                      <m:r>
                        <m:rPr>
                          <m:nor/>
                        </m:rPr>
                        <a:rPr lang="en-GB" dirty="0">
                          <a:latin typeface="Abadi Extra Light" panose="020B0204020104020204" pitchFamily="34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GB" dirty="0">
                          <a:latin typeface="Abadi Extra Light" panose="020B0204020104020204" pitchFamily="34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GB" dirty="0">
                          <a:latin typeface="Abadi Extra Light" panose="020B0204020104020204" pitchFamily="34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GB" dirty="0">
                          <a:latin typeface="Abadi Extra Light" panose="020B0204020104020204" pitchFamily="34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GB" dirty="0">
                          <a:latin typeface="Abadi Extra Light" panose="020B0204020104020204" pitchFamily="34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en-GB" dirty="0">
                          <a:latin typeface="Abadi Extra Light" panose="020B0204020104020204" pitchFamily="34" charset="0"/>
                        </a:rPr>
                        <m:t>.)</m:t>
                      </m:r>
                      <m:r>
                        <m:rPr>
                          <m:nor/>
                        </m:rPr>
                        <a:rPr lang="en-IN" b="0" i="0" dirty="0" smtClean="0">
                          <a:latin typeface="Abadi Extra Light" panose="020B0204020104020204" pitchFamily="34" charset="0"/>
                        </a:rPr>
                        <m:t>)</m:t>
                      </m:r>
                    </m:oMath>
                  </m:oMathPara>
                </a14:m>
                <a:endParaRPr lang="en-GB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2219D84-BCBC-4780-8B51-42EEF7958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322" y="1758286"/>
                <a:ext cx="5142433" cy="276999"/>
              </a:xfrm>
              <a:prstGeom prst="rect">
                <a:avLst/>
              </a:prstGeom>
              <a:blipFill>
                <a:blip r:embed="rId12"/>
                <a:stretch>
                  <a:fillRect l="-1068" r="-1186" b="-369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5063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074"/>
    </mc:Choice>
    <mc:Fallback xmlns="">
      <p:transition spd="slow" advTm="5780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 animBg="1"/>
      <p:bldP spid="7" grpId="0"/>
      <p:bldP spid="9" grpId="0" animBg="1"/>
      <p:bldP spid="14" grpId="0"/>
      <p:bldP spid="15" grpId="0"/>
      <p:bldP spid="16" grpId="0"/>
      <p:bldP spid="18" grpId="0" animBg="1"/>
      <p:bldP spid="19" grpId="0" animBg="1"/>
      <p:bldP spid="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Linear Regression: A Probabilistic View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30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740617" cy="555753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endParaRPr lang="en-GB" sz="2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8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IN" dirty="0"/>
              <a:t>           </a:t>
            </a: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</p:txBody>
      </p:sp>
      <p:sp>
        <p:nvSpPr>
          <p:cNvPr id="5" name="Line 1">
            <a:extLst>
              <a:ext uri="{FF2B5EF4-FFF2-40B4-BE49-F238E27FC236}">
                <a16:creationId xmlns:a16="http://schemas.microsoft.com/office/drawing/2014/main" id="{690A8845-12E7-4733-9BA4-EDCC7703A392}"/>
              </a:ext>
            </a:extLst>
          </p:cNvPr>
          <p:cNvSpPr>
            <a:spLocks noChangeShapeType="1"/>
          </p:cNvSpPr>
          <p:nvPr/>
        </p:nvSpPr>
        <p:spPr bwMode="auto">
          <a:xfrm>
            <a:off x="1842501" y="1737893"/>
            <a:ext cx="36512" cy="3132138"/>
          </a:xfrm>
          <a:prstGeom prst="line">
            <a:avLst/>
          </a:prstGeom>
          <a:noFill/>
          <a:ln w="381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" name="Line 2">
            <a:extLst>
              <a:ext uri="{FF2B5EF4-FFF2-40B4-BE49-F238E27FC236}">
                <a16:creationId xmlns:a16="http://schemas.microsoft.com/office/drawing/2014/main" id="{86F26317-1D6F-4B25-93F3-8447BCCC850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61526" y="4689056"/>
            <a:ext cx="4430712" cy="71437"/>
          </a:xfrm>
          <a:prstGeom prst="line">
            <a:avLst/>
          </a:prstGeom>
          <a:noFill/>
          <a:ln w="381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" name="Line 3">
            <a:extLst>
              <a:ext uri="{FF2B5EF4-FFF2-40B4-BE49-F238E27FC236}">
                <a16:creationId xmlns:a16="http://schemas.microsoft.com/office/drawing/2014/main" id="{4AC7B3FB-8942-4AE0-A2DD-3A050ED3A1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29838" y="2347493"/>
            <a:ext cx="3492500" cy="2235200"/>
          </a:xfrm>
          <a:prstGeom prst="line">
            <a:avLst/>
          </a:prstGeom>
          <a:noFill/>
          <a:ln w="3816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C5FDEA59-E5A7-4E7F-9A28-30FDBE047DF2}"/>
              </a:ext>
            </a:extLst>
          </p:cNvPr>
          <p:cNvSpPr>
            <a:spLocks noChangeArrowheads="1"/>
          </p:cNvSpPr>
          <p:nvPr/>
        </p:nvSpPr>
        <p:spPr bwMode="auto">
          <a:xfrm rot="420000">
            <a:off x="4371388" y="2898356"/>
            <a:ext cx="142875" cy="138112"/>
          </a:xfrm>
          <a:prstGeom prst="ellipse">
            <a:avLst/>
          </a:prstGeom>
          <a:solidFill>
            <a:srgbClr val="FF3333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9" name="Oval 5">
            <a:extLst>
              <a:ext uri="{FF2B5EF4-FFF2-40B4-BE49-F238E27FC236}">
                <a16:creationId xmlns:a16="http://schemas.microsoft.com/office/drawing/2014/main" id="{C0B3A404-A216-42A3-A723-5E32EF64AA93}"/>
              </a:ext>
            </a:extLst>
          </p:cNvPr>
          <p:cNvSpPr>
            <a:spLocks noChangeArrowheads="1"/>
          </p:cNvSpPr>
          <p:nvPr/>
        </p:nvSpPr>
        <p:spPr bwMode="auto">
          <a:xfrm rot="420000">
            <a:off x="4047538" y="3030118"/>
            <a:ext cx="142875" cy="138113"/>
          </a:xfrm>
          <a:prstGeom prst="ellipse">
            <a:avLst/>
          </a:prstGeom>
          <a:solidFill>
            <a:srgbClr val="FF3333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0" name="Oval 6">
            <a:extLst>
              <a:ext uri="{FF2B5EF4-FFF2-40B4-BE49-F238E27FC236}">
                <a16:creationId xmlns:a16="http://schemas.microsoft.com/office/drawing/2014/main" id="{29179332-B1E4-4678-99A5-D3452E78ECFA}"/>
              </a:ext>
            </a:extLst>
          </p:cNvPr>
          <p:cNvSpPr>
            <a:spLocks noChangeArrowheads="1"/>
          </p:cNvSpPr>
          <p:nvPr/>
        </p:nvSpPr>
        <p:spPr bwMode="auto">
          <a:xfrm rot="420000">
            <a:off x="4680951" y="2958681"/>
            <a:ext cx="142875" cy="138112"/>
          </a:xfrm>
          <a:prstGeom prst="ellipse">
            <a:avLst/>
          </a:prstGeom>
          <a:solidFill>
            <a:srgbClr val="FF3333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1" name="Oval 7">
            <a:extLst>
              <a:ext uri="{FF2B5EF4-FFF2-40B4-BE49-F238E27FC236}">
                <a16:creationId xmlns:a16="http://schemas.microsoft.com/office/drawing/2014/main" id="{2149B6A6-F8C8-4285-9FFC-E4706E2EB536}"/>
              </a:ext>
            </a:extLst>
          </p:cNvPr>
          <p:cNvSpPr>
            <a:spLocks noChangeArrowheads="1"/>
          </p:cNvSpPr>
          <p:nvPr/>
        </p:nvSpPr>
        <p:spPr bwMode="auto">
          <a:xfrm rot="420000">
            <a:off x="4731751" y="2680868"/>
            <a:ext cx="142875" cy="138113"/>
          </a:xfrm>
          <a:prstGeom prst="ellipse">
            <a:avLst/>
          </a:prstGeom>
          <a:solidFill>
            <a:srgbClr val="FF3333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" name="Oval 8">
            <a:extLst>
              <a:ext uri="{FF2B5EF4-FFF2-40B4-BE49-F238E27FC236}">
                <a16:creationId xmlns:a16="http://schemas.microsoft.com/office/drawing/2014/main" id="{2BF538C2-202A-42F1-9494-37F56412951D}"/>
              </a:ext>
            </a:extLst>
          </p:cNvPr>
          <p:cNvSpPr>
            <a:spLocks noChangeArrowheads="1"/>
          </p:cNvSpPr>
          <p:nvPr/>
        </p:nvSpPr>
        <p:spPr bwMode="auto">
          <a:xfrm rot="420000">
            <a:off x="4284076" y="3209506"/>
            <a:ext cx="142875" cy="138112"/>
          </a:xfrm>
          <a:prstGeom prst="ellipse">
            <a:avLst/>
          </a:prstGeom>
          <a:solidFill>
            <a:srgbClr val="FF3333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id="{6D191F45-40C2-46E1-AC48-E6E01BACD72B}"/>
              </a:ext>
            </a:extLst>
          </p:cNvPr>
          <p:cNvSpPr>
            <a:spLocks noChangeArrowheads="1"/>
          </p:cNvSpPr>
          <p:nvPr/>
        </p:nvSpPr>
        <p:spPr bwMode="auto">
          <a:xfrm rot="420000">
            <a:off x="2895013" y="4109618"/>
            <a:ext cx="142875" cy="138113"/>
          </a:xfrm>
          <a:prstGeom prst="ellipse">
            <a:avLst/>
          </a:prstGeom>
          <a:solidFill>
            <a:srgbClr val="FF3333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" name="Oval 10">
            <a:extLst>
              <a:ext uri="{FF2B5EF4-FFF2-40B4-BE49-F238E27FC236}">
                <a16:creationId xmlns:a16="http://schemas.microsoft.com/office/drawing/2014/main" id="{56F1326D-CE43-422F-9219-446D83D2EAE6}"/>
              </a:ext>
            </a:extLst>
          </p:cNvPr>
          <p:cNvSpPr>
            <a:spLocks noChangeArrowheads="1"/>
          </p:cNvSpPr>
          <p:nvPr/>
        </p:nvSpPr>
        <p:spPr bwMode="auto">
          <a:xfrm rot="420000">
            <a:off x="3241088" y="3930231"/>
            <a:ext cx="142875" cy="138112"/>
          </a:xfrm>
          <a:prstGeom prst="ellipse">
            <a:avLst/>
          </a:prstGeom>
          <a:solidFill>
            <a:srgbClr val="FF3333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" name="Oval 11">
            <a:extLst>
              <a:ext uri="{FF2B5EF4-FFF2-40B4-BE49-F238E27FC236}">
                <a16:creationId xmlns:a16="http://schemas.microsoft.com/office/drawing/2014/main" id="{47851118-6A20-458E-89A9-A3AF19706F70}"/>
              </a:ext>
            </a:extLst>
          </p:cNvPr>
          <p:cNvSpPr>
            <a:spLocks noChangeArrowheads="1"/>
          </p:cNvSpPr>
          <p:nvPr/>
        </p:nvSpPr>
        <p:spPr bwMode="auto">
          <a:xfrm rot="420000">
            <a:off x="3255376" y="3641306"/>
            <a:ext cx="142875" cy="138112"/>
          </a:xfrm>
          <a:prstGeom prst="ellipse">
            <a:avLst/>
          </a:prstGeom>
          <a:solidFill>
            <a:srgbClr val="FF3333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7" name="Oval 12">
            <a:extLst>
              <a:ext uri="{FF2B5EF4-FFF2-40B4-BE49-F238E27FC236}">
                <a16:creationId xmlns:a16="http://schemas.microsoft.com/office/drawing/2014/main" id="{13A1465D-0A71-4688-BA30-2617B8FA54AB}"/>
              </a:ext>
            </a:extLst>
          </p:cNvPr>
          <p:cNvSpPr>
            <a:spLocks noChangeArrowheads="1"/>
          </p:cNvSpPr>
          <p:nvPr/>
        </p:nvSpPr>
        <p:spPr bwMode="auto">
          <a:xfrm rot="420000">
            <a:off x="3601451" y="3652418"/>
            <a:ext cx="142875" cy="138113"/>
          </a:xfrm>
          <a:prstGeom prst="ellipse">
            <a:avLst/>
          </a:prstGeom>
          <a:solidFill>
            <a:srgbClr val="FF3333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8" name="Oval 13">
            <a:extLst>
              <a:ext uri="{FF2B5EF4-FFF2-40B4-BE49-F238E27FC236}">
                <a16:creationId xmlns:a16="http://schemas.microsoft.com/office/drawing/2014/main" id="{2B5AFB03-0ED6-4BBA-9FD1-85A86857C09D}"/>
              </a:ext>
            </a:extLst>
          </p:cNvPr>
          <p:cNvSpPr>
            <a:spLocks noChangeArrowheads="1"/>
          </p:cNvSpPr>
          <p:nvPr/>
        </p:nvSpPr>
        <p:spPr bwMode="auto">
          <a:xfrm rot="420000">
            <a:off x="2304463" y="4230268"/>
            <a:ext cx="142875" cy="138113"/>
          </a:xfrm>
          <a:prstGeom prst="ellipse">
            <a:avLst/>
          </a:prstGeom>
          <a:solidFill>
            <a:srgbClr val="FF3333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9" name="Oval 14">
            <a:extLst>
              <a:ext uri="{FF2B5EF4-FFF2-40B4-BE49-F238E27FC236}">
                <a16:creationId xmlns:a16="http://schemas.microsoft.com/office/drawing/2014/main" id="{5731F230-0BC3-434A-A3EB-4F90D202B8B8}"/>
              </a:ext>
            </a:extLst>
          </p:cNvPr>
          <p:cNvSpPr>
            <a:spLocks noChangeArrowheads="1"/>
          </p:cNvSpPr>
          <p:nvPr/>
        </p:nvSpPr>
        <p:spPr bwMode="auto">
          <a:xfrm rot="420000">
            <a:off x="2593388" y="4074693"/>
            <a:ext cx="142875" cy="138113"/>
          </a:xfrm>
          <a:prstGeom prst="ellipse">
            <a:avLst/>
          </a:prstGeom>
          <a:solidFill>
            <a:srgbClr val="FF3333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0" name="Oval 15">
            <a:extLst>
              <a:ext uri="{FF2B5EF4-FFF2-40B4-BE49-F238E27FC236}">
                <a16:creationId xmlns:a16="http://schemas.microsoft.com/office/drawing/2014/main" id="{26D6E7E5-CFEF-41CE-8BAA-9F5B93250DB8}"/>
              </a:ext>
            </a:extLst>
          </p:cNvPr>
          <p:cNvSpPr>
            <a:spLocks noChangeArrowheads="1"/>
          </p:cNvSpPr>
          <p:nvPr/>
        </p:nvSpPr>
        <p:spPr bwMode="auto">
          <a:xfrm rot="420000">
            <a:off x="5257213" y="2898356"/>
            <a:ext cx="142875" cy="138112"/>
          </a:xfrm>
          <a:prstGeom prst="ellipse">
            <a:avLst/>
          </a:prstGeom>
          <a:solidFill>
            <a:srgbClr val="FF3333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21" name="Group 16">
            <a:extLst>
              <a:ext uri="{FF2B5EF4-FFF2-40B4-BE49-F238E27FC236}">
                <a16:creationId xmlns:a16="http://schemas.microsoft.com/office/drawing/2014/main" id="{E5AD9E14-C0AC-4B02-ADAE-6074D94AAAA0}"/>
              </a:ext>
            </a:extLst>
          </p:cNvPr>
          <p:cNvGrpSpPr>
            <a:grpSpLocks/>
          </p:cNvGrpSpPr>
          <p:nvPr/>
        </p:nvGrpSpPr>
        <p:grpSpPr bwMode="auto">
          <a:xfrm>
            <a:off x="3714163" y="4797006"/>
            <a:ext cx="395288" cy="322262"/>
            <a:chOff x="3288" y="3061"/>
            <a:chExt cx="249" cy="203"/>
          </a:xfrm>
        </p:grpSpPr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F92F084-3E6E-42D8-ACA3-1AA31CA54C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3068"/>
              <a:ext cx="249" cy="192"/>
            </a:xfrm>
            <a:custGeom>
              <a:avLst/>
              <a:gdLst>
                <a:gd name="T0" fmla="*/ 551 w 1102"/>
                <a:gd name="T1" fmla="*/ 848 h 849"/>
                <a:gd name="T2" fmla="*/ 0 w 1102"/>
                <a:gd name="T3" fmla="*/ 848 h 849"/>
                <a:gd name="T4" fmla="*/ 0 w 1102"/>
                <a:gd name="T5" fmla="*/ 0 h 849"/>
                <a:gd name="T6" fmla="*/ 1101 w 1102"/>
                <a:gd name="T7" fmla="*/ 0 h 849"/>
                <a:gd name="T8" fmla="*/ 1101 w 1102"/>
                <a:gd name="T9" fmla="*/ 848 h 849"/>
                <a:gd name="T10" fmla="*/ 551 w 1102"/>
                <a:gd name="T11" fmla="*/ 848 h 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2" h="849">
                  <a:moveTo>
                    <a:pt x="551" y="848"/>
                  </a:moveTo>
                  <a:lnTo>
                    <a:pt x="0" y="848"/>
                  </a:lnTo>
                  <a:lnTo>
                    <a:pt x="0" y="0"/>
                  </a:lnTo>
                  <a:lnTo>
                    <a:pt x="1101" y="0"/>
                  </a:lnTo>
                  <a:lnTo>
                    <a:pt x="1101" y="848"/>
                  </a:lnTo>
                  <a:lnTo>
                    <a:pt x="551" y="848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1C99A460-A193-49E4-8EF2-7FA7DE7FB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" y="3061"/>
              <a:ext cx="218" cy="203"/>
            </a:xfrm>
            <a:custGeom>
              <a:avLst/>
              <a:gdLst>
                <a:gd name="T0" fmla="*/ 591 w 966"/>
                <a:gd name="T1" fmla="*/ 281 h 901"/>
                <a:gd name="T2" fmla="*/ 783 w 966"/>
                <a:gd name="T3" fmla="*/ 47 h 901"/>
                <a:gd name="T4" fmla="*/ 874 w 966"/>
                <a:gd name="T5" fmla="*/ 66 h 901"/>
                <a:gd name="T6" fmla="*/ 783 w 966"/>
                <a:gd name="T7" fmla="*/ 173 h 901"/>
                <a:gd name="T8" fmla="*/ 860 w 966"/>
                <a:gd name="T9" fmla="*/ 248 h 901"/>
                <a:gd name="T10" fmla="*/ 965 w 966"/>
                <a:gd name="T11" fmla="*/ 131 h 901"/>
                <a:gd name="T12" fmla="*/ 783 w 966"/>
                <a:gd name="T13" fmla="*/ 0 h 901"/>
                <a:gd name="T14" fmla="*/ 578 w 966"/>
                <a:gd name="T15" fmla="*/ 150 h 901"/>
                <a:gd name="T16" fmla="*/ 373 w 966"/>
                <a:gd name="T17" fmla="*/ 0 h 901"/>
                <a:gd name="T18" fmla="*/ 59 w 966"/>
                <a:gd name="T19" fmla="*/ 305 h 901"/>
                <a:gd name="T20" fmla="*/ 82 w 966"/>
                <a:gd name="T21" fmla="*/ 323 h 901"/>
                <a:gd name="T22" fmla="*/ 109 w 966"/>
                <a:gd name="T23" fmla="*/ 305 h 901"/>
                <a:gd name="T24" fmla="*/ 369 w 966"/>
                <a:gd name="T25" fmla="*/ 47 h 901"/>
                <a:gd name="T26" fmla="*/ 469 w 966"/>
                <a:gd name="T27" fmla="*/ 173 h 901"/>
                <a:gd name="T28" fmla="*/ 369 w 966"/>
                <a:gd name="T29" fmla="*/ 647 h 901"/>
                <a:gd name="T30" fmla="*/ 187 w 966"/>
                <a:gd name="T31" fmla="*/ 853 h 901"/>
                <a:gd name="T32" fmla="*/ 86 w 966"/>
                <a:gd name="T33" fmla="*/ 830 h 901"/>
                <a:gd name="T34" fmla="*/ 182 w 966"/>
                <a:gd name="T35" fmla="*/ 727 h 901"/>
                <a:gd name="T36" fmla="*/ 105 w 966"/>
                <a:gd name="T37" fmla="*/ 652 h 901"/>
                <a:gd name="T38" fmla="*/ 0 w 966"/>
                <a:gd name="T39" fmla="*/ 769 h 901"/>
                <a:gd name="T40" fmla="*/ 182 w 966"/>
                <a:gd name="T41" fmla="*/ 900 h 901"/>
                <a:gd name="T42" fmla="*/ 382 w 966"/>
                <a:gd name="T43" fmla="*/ 745 h 901"/>
                <a:gd name="T44" fmla="*/ 591 w 966"/>
                <a:gd name="T45" fmla="*/ 900 h 901"/>
                <a:gd name="T46" fmla="*/ 901 w 966"/>
                <a:gd name="T47" fmla="*/ 595 h 901"/>
                <a:gd name="T48" fmla="*/ 878 w 966"/>
                <a:gd name="T49" fmla="*/ 572 h 901"/>
                <a:gd name="T50" fmla="*/ 851 w 966"/>
                <a:gd name="T51" fmla="*/ 595 h 901"/>
                <a:gd name="T52" fmla="*/ 596 w 966"/>
                <a:gd name="T53" fmla="*/ 853 h 901"/>
                <a:gd name="T54" fmla="*/ 491 w 966"/>
                <a:gd name="T55" fmla="*/ 727 h 901"/>
                <a:gd name="T56" fmla="*/ 523 w 966"/>
                <a:gd name="T57" fmla="*/ 548 h 901"/>
                <a:gd name="T58" fmla="*/ 591 w 966"/>
                <a:gd name="T59" fmla="*/ 281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66" h="901">
                  <a:moveTo>
                    <a:pt x="591" y="281"/>
                  </a:moveTo>
                  <a:cubicBezTo>
                    <a:pt x="601" y="225"/>
                    <a:pt x="646" y="47"/>
                    <a:pt x="783" y="47"/>
                  </a:cubicBezTo>
                  <a:cubicBezTo>
                    <a:pt x="792" y="47"/>
                    <a:pt x="837" y="47"/>
                    <a:pt x="874" y="66"/>
                  </a:cubicBezTo>
                  <a:cubicBezTo>
                    <a:pt x="823" y="80"/>
                    <a:pt x="783" y="131"/>
                    <a:pt x="783" y="173"/>
                  </a:cubicBezTo>
                  <a:cubicBezTo>
                    <a:pt x="783" y="206"/>
                    <a:pt x="805" y="248"/>
                    <a:pt x="860" y="248"/>
                  </a:cubicBezTo>
                  <a:cubicBezTo>
                    <a:pt x="901" y="248"/>
                    <a:pt x="965" y="216"/>
                    <a:pt x="965" y="131"/>
                  </a:cubicBezTo>
                  <a:cubicBezTo>
                    <a:pt x="965" y="28"/>
                    <a:pt x="846" y="0"/>
                    <a:pt x="783" y="0"/>
                  </a:cubicBezTo>
                  <a:cubicBezTo>
                    <a:pt x="673" y="0"/>
                    <a:pt x="605" y="103"/>
                    <a:pt x="578" y="150"/>
                  </a:cubicBezTo>
                  <a:cubicBezTo>
                    <a:pt x="532" y="19"/>
                    <a:pt x="428" y="0"/>
                    <a:pt x="373" y="0"/>
                  </a:cubicBezTo>
                  <a:cubicBezTo>
                    <a:pt x="168" y="0"/>
                    <a:pt x="59" y="258"/>
                    <a:pt x="59" y="305"/>
                  </a:cubicBezTo>
                  <a:cubicBezTo>
                    <a:pt x="59" y="323"/>
                    <a:pt x="77" y="323"/>
                    <a:pt x="82" y="323"/>
                  </a:cubicBezTo>
                  <a:cubicBezTo>
                    <a:pt x="100" y="323"/>
                    <a:pt x="105" y="323"/>
                    <a:pt x="109" y="305"/>
                  </a:cubicBezTo>
                  <a:cubicBezTo>
                    <a:pt x="173" y="94"/>
                    <a:pt x="300" y="47"/>
                    <a:pt x="369" y="47"/>
                  </a:cubicBezTo>
                  <a:cubicBezTo>
                    <a:pt x="405" y="47"/>
                    <a:pt x="469" y="61"/>
                    <a:pt x="469" y="173"/>
                  </a:cubicBezTo>
                  <a:cubicBezTo>
                    <a:pt x="469" y="234"/>
                    <a:pt x="437" y="370"/>
                    <a:pt x="369" y="647"/>
                  </a:cubicBezTo>
                  <a:cubicBezTo>
                    <a:pt x="341" y="773"/>
                    <a:pt x="268" y="853"/>
                    <a:pt x="187" y="853"/>
                  </a:cubicBezTo>
                  <a:cubicBezTo>
                    <a:pt x="168" y="853"/>
                    <a:pt x="127" y="853"/>
                    <a:pt x="86" y="830"/>
                  </a:cubicBezTo>
                  <a:cubicBezTo>
                    <a:pt x="136" y="820"/>
                    <a:pt x="182" y="773"/>
                    <a:pt x="182" y="727"/>
                  </a:cubicBezTo>
                  <a:cubicBezTo>
                    <a:pt x="182" y="670"/>
                    <a:pt x="136" y="652"/>
                    <a:pt x="105" y="652"/>
                  </a:cubicBezTo>
                  <a:cubicBezTo>
                    <a:pt x="50" y="652"/>
                    <a:pt x="0" y="708"/>
                    <a:pt x="0" y="769"/>
                  </a:cubicBezTo>
                  <a:cubicBezTo>
                    <a:pt x="0" y="858"/>
                    <a:pt x="100" y="900"/>
                    <a:pt x="182" y="900"/>
                  </a:cubicBezTo>
                  <a:cubicBezTo>
                    <a:pt x="309" y="900"/>
                    <a:pt x="382" y="759"/>
                    <a:pt x="382" y="745"/>
                  </a:cubicBezTo>
                  <a:cubicBezTo>
                    <a:pt x="405" y="820"/>
                    <a:pt x="478" y="900"/>
                    <a:pt x="591" y="900"/>
                  </a:cubicBezTo>
                  <a:cubicBezTo>
                    <a:pt x="792" y="900"/>
                    <a:pt x="901" y="642"/>
                    <a:pt x="901" y="595"/>
                  </a:cubicBezTo>
                  <a:cubicBezTo>
                    <a:pt x="901" y="572"/>
                    <a:pt x="887" y="572"/>
                    <a:pt x="878" y="572"/>
                  </a:cubicBezTo>
                  <a:cubicBezTo>
                    <a:pt x="864" y="572"/>
                    <a:pt x="860" y="577"/>
                    <a:pt x="851" y="595"/>
                  </a:cubicBezTo>
                  <a:cubicBezTo>
                    <a:pt x="792" y="806"/>
                    <a:pt x="655" y="853"/>
                    <a:pt x="596" y="853"/>
                  </a:cubicBezTo>
                  <a:cubicBezTo>
                    <a:pt x="519" y="853"/>
                    <a:pt x="491" y="792"/>
                    <a:pt x="491" y="727"/>
                  </a:cubicBezTo>
                  <a:cubicBezTo>
                    <a:pt x="491" y="680"/>
                    <a:pt x="505" y="642"/>
                    <a:pt x="523" y="548"/>
                  </a:cubicBezTo>
                  <a:lnTo>
                    <a:pt x="591" y="28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4" name="Group 19">
            <a:extLst>
              <a:ext uri="{FF2B5EF4-FFF2-40B4-BE49-F238E27FC236}">
                <a16:creationId xmlns:a16="http://schemas.microsoft.com/office/drawing/2014/main" id="{FA404437-1A98-4600-8BA3-A8BBDE63BC06}"/>
              </a:ext>
            </a:extLst>
          </p:cNvPr>
          <p:cNvGrpSpPr>
            <a:grpSpLocks/>
          </p:cNvGrpSpPr>
          <p:nvPr/>
        </p:nvGrpSpPr>
        <p:grpSpPr bwMode="auto">
          <a:xfrm>
            <a:off x="1377363" y="3033293"/>
            <a:ext cx="355600" cy="358775"/>
            <a:chOff x="1816" y="1950"/>
            <a:chExt cx="224" cy="226"/>
          </a:xfrm>
        </p:grpSpPr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4D09E008-67F9-48BE-984A-1F2F65DF91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6" y="1955"/>
              <a:ext cx="224" cy="218"/>
            </a:xfrm>
            <a:custGeom>
              <a:avLst/>
              <a:gdLst>
                <a:gd name="T0" fmla="*/ 500 w 992"/>
                <a:gd name="T1" fmla="*/ 964 h 965"/>
                <a:gd name="T2" fmla="*/ 0 w 992"/>
                <a:gd name="T3" fmla="*/ 964 h 965"/>
                <a:gd name="T4" fmla="*/ 0 w 992"/>
                <a:gd name="T5" fmla="*/ 0 h 965"/>
                <a:gd name="T6" fmla="*/ 991 w 992"/>
                <a:gd name="T7" fmla="*/ 0 h 965"/>
                <a:gd name="T8" fmla="*/ 991 w 992"/>
                <a:gd name="T9" fmla="*/ 964 h 965"/>
                <a:gd name="T10" fmla="*/ 500 w 992"/>
                <a:gd name="T11" fmla="*/ 964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2" h="965">
                  <a:moveTo>
                    <a:pt x="500" y="964"/>
                  </a:moveTo>
                  <a:lnTo>
                    <a:pt x="0" y="964"/>
                  </a:lnTo>
                  <a:lnTo>
                    <a:pt x="0" y="0"/>
                  </a:lnTo>
                  <a:lnTo>
                    <a:pt x="991" y="0"/>
                  </a:lnTo>
                  <a:lnTo>
                    <a:pt x="991" y="964"/>
                  </a:lnTo>
                  <a:lnTo>
                    <a:pt x="500" y="96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866C5887-D5C1-4F4A-B657-E3FB985C67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8" y="1950"/>
              <a:ext cx="198" cy="226"/>
            </a:xfrm>
            <a:custGeom>
              <a:avLst/>
              <a:gdLst>
                <a:gd name="T0" fmla="*/ 866 w 876"/>
                <a:gd name="T1" fmla="*/ 95 h 1001"/>
                <a:gd name="T2" fmla="*/ 875 w 876"/>
                <a:gd name="T3" fmla="*/ 62 h 1001"/>
                <a:gd name="T4" fmla="*/ 821 w 876"/>
                <a:gd name="T5" fmla="*/ 18 h 1001"/>
                <a:gd name="T6" fmla="*/ 750 w 876"/>
                <a:gd name="T7" fmla="*/ 47 h 1001"/>
                <a:gd name="T8" fmla="*/ 723 w 876"/>
                <a:gd name="T9" fmla="*/ 131 h 1001"/>
                <a:gd name="T10" fmla="*/ 687 w 876"/>
                <a:gd name="T11" fmla="*/ 255 h 1001"/>
                <a:gd name="T12" fmla="*/ 598 w 876"/>
                <a:gd name="T13" fmla="*/ 536 h 1001"/>
                <a:gd name="T14" fmla="*/ 393 w 876"/>
                <a:gd name="T15" fmla="*/ 668 h 1001"/>
                <a:gd name="T16" fmla="*/ 268 w 876"/>
                <a:gd name="T17" fmla="*/ 540 h 1001"/>
                <a:gd name="T18" fmla="*/ 371 w 876"/>
                <a:gd name="T19" fmla="*/ 237 h 1001"/>
                <a:gd name="T20" fmla="*/ 402 w 876"/>
                <a:gd name="T21" fmla="*/ 128 h 1001"/>
                <a:gd name="T22" fmla="*/ 246 w 876"/>
                <a:gd name="T23" fmla="*/ 0 h 1001"/>
                <a:gd name="T24" fmla="*/ 0 w 876"/>
                <a:gd name="T25" fmla="*/ 237 h 1001"/>
                <a:gd name="T26" fmla="*/ 22 w 876"/>
                <a:gd name="T27" fmla="*/ 255 h 1001"/>
                <a:gd name="T28" fmla="*/ 54 w 876"/>
                <a:gd name="T29" fmla="*/ 223 h 1001"/>
                <a:gd name="T30" fmla="*/ 246 w 876"/>
                <a:gd name="T31" fmla="*/ 36 h 1001"/>
                <a:gd name="T32" fmla="*/ 290 w 876"/>
                <a:gd name="T33" fmla="*/ 84 h 1001"/>
                <a:gd name="T34" fmla="*/ 259 w 876"/>
                <a:gd name="T35" fmla="*/ 193 h 1001"/>
                <a:gd name="T36" fmla="*/ 152 w 876"/>
                <a:gd name="T37" fmla="*/ 518 h 1001"/>
                <a:gd name="T38" fmla="*/ 379 w 876"/>
                <a:gd name="T39" fmla="*/ 701 h 1001"/>
                <a:gd name="T40" fmla="*/ 571 w 876"/>
                <a:gd name="T41" fmla="*/ 631 h 1001"/>
                <a:gd name="T42" fmla="*/ 451 w 876"/>
                <a:gd name="T43" fmla="*/ 869 h 1001"/>
                <a:gd name="T44" fmla="*/ 241 w 876"/>
                <a:gd name="T45" fmla="*/ 971 h 1001"/>
                <a:gd name="T46" fmla="*/ 98 w 876"/>
                <a:gd name="T47" fmla="*/ 905 h 1001"/>
                <a:gd name="T48" fmla="*/ 183 w 876"/>
                <a:gd name="T49" fmla="*/ 887 h 1001"/>
                <a:gd name="T50" fmla="*/ 214 w 876"/>
                <a:gd name="T51" fmla="*/ 821 h 1001"/>
                <a:gd name="T52" fmla="*/ 143 w 876"/>
                <a:gd name="T53" fmla="*/ 763 h 1001"/>
                <a:gd name="T54" fmla="*/ 36 w 876"/>
                <a:gd name="T55" fmla="*/ 869 h 1001"/>
                <a:gd name="T56" fmla="*/ 241 w 876"/>
                <a:gd name="T57" fmla="*/ 1000 h 1001"/>
                <a:gd name="T58" fmla="*/ 679 w 876"/>
                <a:gd name="T59" fmla="*/ 682 h 1001"/>
                <a:gd name="T60" fmla="*/ 866 w 876"/>
                <a:gd name="T61" fmla="*/ 95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76" h="1001">
                  <a:moveTo>
                    <a:pt x="866" y="95"/>
                  </a:moveTo>
                  <a:cubicBezTo>
                    <a:pt x="875" y="73"/>
                    <a:pt x="875" y="69"/>
                    <a:pt x="875" y="62"/>
                  </a:cubicBezTo>
                  <a:cubicBezTo>
                    <a:pt x="875" y="29"/>
                    <a:pt x="848" y="18"/>
                    <a:pt x="821" y="18"/>
                  </a:cubicBezTo>
                  <a:cubicBezTo>
                    <a:pt x="799" y="18"/>
                    <a:pt x="768" y="26"/>
                    <a:pt x="750" y="47"/>
                  </a:cubicBezTo>
                  <a:cubicBezTo>
                    <a:pt x="745" y="58"/>
                    <a:pt x="732" y="106"/>
                    <a:pt x="723" y="131"/>
                  </a:cubicBezTo>
                  <a:cubicBezTo>
                    <a:pt x="714" y="172"/>
                    <a:pt x="701" y="215"/>
                    <a:pt x="687" y="255"/>
                  </a:cubicBezTo>
                  <a:lnTo>
                    <a:pt x="598" y="536"/>
                  </a:lnTo>
                  <a:cubicBezTo>
                    <a:pt x="594" y="558"/>
                    <a:pt x="513" y="668"/>
                    <a:pt x="393" y="668"/>
                  </a:cubicBezTo>
                  <a:cubicBezTo>
                    <a:pt x="290" y="668"/>
                    <a:pt x="268" y="602"/>
                    <a:pt x="268" y="540"/>
                  </a:cubicBezTo>
                  <a:cubicBezTo>
                    <a:pt x="268" y="471"/>
                    <a:pt x="304" y="376"/>
                    <a:pt x="371" y="237"/>
                  </a:cubicBezTo>
                  <a:cubicBezTo>
                    <a:pt x="397" y="175"/>
                    <a:pt x="402" y="157"/>
                    <a:pt x="402" y="128"/>
                  </a:cubicBezTo>
                  <a:cubicBezTo>
                    <a:pt x="402" y="58"/>
                    <a:pt x="344" y="0"/>
                    <a:pt x="246" y="0"/>
                  </a:cubicBezTo>
                  <a:cubicBezTo>
                    <a:pt x="71" y="0"/>
                    <a:pt x="0" y="223"/>
                    <a:pt x="0" y="237"/>
                  </a:cubicBezTo>
                  <a:cubicBezTo>
                    <a:pt x="0" y="255"/>
                    <a:pt x="18" y="255"/>
                    <a:pt x="22" y="255"/>
                  </a:cubicBezTo>
                  <a:cubicBezTo>
                    <a:pt x="45" y="255"/>
                    <a:pt x="45" y="248"/>
                    <a:pt x="54" y="223"/>
                  </a:cubicBezTo>
                  <a:cubicBezTo>
                    <a:pt x="103" y="80"/>
                    <a:pt x="183" y="36"/>
                    <a:pt x="246" y="36"/>
                  </a:cubicBezTo>
                  <a:cubicBezTo>
                    <a:pt x="259" y="36"/>
                    <a:pt x="290" y="36"/>
                    <a:pt x="290" y="84"/>
                  </a:cubicBezTo>
                  <a:cubicBezTo>
                    <a:pt x="290" y="124"/>
                    <a:pt x="272" y="161"/>
                    <a:pt x="259" y="193"/>
                  </a:cubicBezTo>
                  <a:cubicBezTo>
                    <a:pt x="183" y="354"/>
                    <a:pt x="152" y="449"/>
                    <a:pt x="152" y="518"/>
                  </a:cubicBezTo>
                  <a:cubicBezTo>
                    <a:pt x="152" y="653"/>
                    <a:pt x="268" y="701"/>
                    <a:pt x="379" y="701"/>
                  </a:cubicBezTo>
                  <a:cubicBezTo>
                    <a:pt x="455" y="701"/>
                    <a:pt x="518" y="675"/>
                    <a:pt x="571" y="631"/>
                  </a:cubicBezTo>
                  <a:cubicBezTo>
                    <a:pt x="554" y="712"/>
                    <a:pt x="527" y="785"/>
                    <a:pt x="451" y="869"/>
                  </a:cubicBezTo>
                  <a:cubicBezTo>
                    <a:pt x="397" y="920"/>
                    <a:pt x="326" y="971"/>
                    <a:pt x="241" y="971"/>
                  </a:cubicBezTo>
                  <a:cubicBezTo>
                    <a:pt x="214" y="971"/>
                    <a:pt x="129" y="960"/>
                    <a:pt x="98" y="905"/>
                  </a:cubicBezTo>
                  <a:cubicBezTo>
                    <a:pt x="129" y="905"/>
                    <a:pt x="152" y="905"/>
                    <a:pt x="183" y="887"/>
                  </a:cubicBezTo>
                  <a:cubicBezTo>
                    <a:pt x="196" y="869"/>
                    <a:pt x="214" y="850"/>
                    <a:pt x="214" y="821"/>
                  </a:cubicBezTo>
                  <a:cubicBezTo>
                    <a:pt x="214" y="770"/>
                    <a:pt x="161" y="763"/>
                    <a:pt x="143" y="763"/>
                  </a:cubicBezTo>
                  <a:cubicBezTo>
                    <a:pt x="103" y="763"/>
                    <a:pt x="36" y="788"/>
                    <a:pt x="36" y="869"/>
                  </a:cubicBezTo>
                  <a:cubicBezTo>
                    <a:pt x="36" y="942"/>
                    <a:pt x="125" y="1000"/>
                    <a:pt x="241" y="1000"/>
                  </a:cubicBezTo>
                  <a:cubicBezTo>
                    <a:pt x="437" y="1000"/>
                    <a:pt x="634" y="861"/>
                    <a:pt x="679" y="682"/>
                  </a:cubicBezTo>
                  <a:lnTo>
                    <a:pt x="866" y="9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7" name="Group 22">
            <a:extLst>
              <a:ext uri="{FF2B5EF4-FFF2-40B4-BE49-F238E27FC236}">
                <a16:creationId xmlns:a16="http://schemas.microsoft.com/office/drawing/2014/main" id="{6FEA33FF-AD78-42A7-A26D-46283BDD52C9}"/>
              </a:ext>
            </a:extLst>
          </p:cNvPr>
          <p:cNvGrpSpPr>
            <a:grpSpLocks/>
          </p:cNvGrpSpPr>
          <p:nvPr/>
        </p:nvGrpSpPr>
        <p:grpSpPr bwMode="auto">
          <a:xfrm>
            <a:off x="2563226" y="4304881"/>
            <a:ext cx="1006475" cy="274637"/>
            <a:chOff x="2563" y="2751"/>
            <a:chExt cx="634" cy="173"/>
          </a:xfrm>
        </p:grpSpPr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06D42B38-F2D2-4410-AF47-29466E91C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3" y="2752"/>
              <a:ext cx="634" cy="171"/>
            </a:xfrm>
            <a:custGeom>
              <a:avLst/>
              <a:gdLst>
                <a:gd name="T0" fmla="*/ 1400 w 2801"/>
                <a:gd name="T1" fmla="*/ 756 h 757"/>
                <a:gd name="T2" fmla="*/ 0 w 2801"/>
                <a:gd name="T3" fmla="*/ 756 h 757"/>
                <a:gd name="T4" fmla="*/ 0 w 2801"/>
                <a:gd name="T5" fmla="*/ 0 h 757"/>
                <a:gd name="T6" fmla="*/ 2800 w 2801"/>
                <a:gd name="T7" fmla="*/ 0 h 757"/>
                <a:gd name="T8" fmla="*/ 2800 w 2801"/>
                <a:gd name="T9" fmla="*/ 756 h 757"/>
                <a:gd name="T10" fmla="*/ 1400 w 2801"/>
                <a:gd name="T11" fmla="*/ 756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1" h="757">
                  <a:moveTo>
                    <a:pt x="1400" y="756"/>
                  </a:moveTo>
                  <a:lnTo>
                    <a:pt x="0" y="756"/>
                  </a:lnTo>
                  <a:lnTo>
                    <a:pt x="0" y="0"/>
                  </a:lnTo>
                  <a:lnTo>
                    <a:pt x="2800" y="0"/>
                  </a:lnTo>
                  <a:lnTo>
                    <a:pt x="2800" y="756"/>
                  </a:lnTo>
                  <a:lnTo>
                    <a:pt x="1400" y="756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D0C8D5FB-D07F-4ADE-B943-91FC7A71B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7" y="2824"/>
              <a:ext cx="72" cy="101"/>
            </a:xfrm>
            <a:custGeom>
              <a:avLst/>
              <a:gdLst>
                <a:gd name="T0" fmla="*/ 318 w 323"/>
                <a:gd name="T1" fmla="*/ 43 h 449"/>
                <a:gd name="T2" fmla="*/ 322 w 323"/>
                <a:gd name="T3" fmla="*/ 28 h 449"/>
                <a:gd name="T4" fmla="*/ 302 w 323"/>
                <a:gd name="T5" fmla="*/ 8 h 449"/>
                <a:gd name="T6" fmla="*/ 276 w 323"/>
                <a:gd name="T7" fmla="*/ 21 h 449"/>
                <a:gd name="T8" fmla="*/ 266 w 323"/>
                <a:gd name="T9" fmla="*/ 59 h 449"/>
                <a:gd name="T10" fmla="*/ 253 w 323"/>
                <a:gd name="T11" fmla="*/ 115 h 449"/>
                <a:gd name="T12" fmla="*/ 220 w 323"/>
                <a:gd name="T13" fmla="*/ 240 h 449"/>
                <a:gd name="T14" fmla="*/ 144 w 323"/>
                <a:gd name="T15" fmla="*/ 299 h 449"/>
                <a:gd name="T16" fmla="*/ 98 w 323"/>
                <a:gd name="T17" fmla="*/ 241 h 449"/>
                <a:gd name="T18" fmla="*/ 136 w 323"/>
                <a:gd name="T19" fmla="*/ 107 h 449"/>
                <a:gd name="T20" fmla="*/ 148 w 323"/>
                <a:gd name="T21" fmla="*/ 57 h 449"/>
                <a:gd name="T22" fmla="*/ 90 w 323"/>
                <a:gd name="T23" fmla="*/ 0 h 449"/>
                <a:gd name="T24" fmla="*/ 0 w 323"/>
                <a:gd name="T25" fmla="*/ 107 h 449"/>
                <a:gd name="T26" fmla="*/ 8 w 323"/>
                <a:gd name="T27" fmla="*/ 115 h 449"/>
                <a:gd name="T28" fmla="*/ 20 w 323"/>
                <a:gd name="T29" fmla="*/ 100 h 449"/>
                <a:gd name="T30" fmla="*/ 90 w 323"/>
                <a:gd name="T31" fmla="*/ 16 h 449"/>
                <a:gd name="T32" fmla="*/ 107 w 323"/>
                <a:gd name="T33" fmla="*/ 38 h 449"/>
                <a:gd name="T34" fmla="*/ 95 w 323"/>
                <a:gd name="T35" fmla="*/ 87 h 449"/>
                <a:gd name="T36" fmla="*/ 56 w 323"/>
                <a:gd name="T37" fmla="*/ 232 h 449"/>
                <a:gd name="T38" fmla="*/ 140 w 323"/>
                <a:gd name="T39" fmla="*/ 315 h 449"/>
                <a:gd name="T40" fmla="*/ 208 w 323"/>
                <a:gd name="T41" fmla="*/ 284 h 449"/>
                <a:gd name="T42" fmla="*/ 166 w 323"/>
                <a:gd name="T43" fmla="*/ 393 h 449"/>
                <a:gd name="T44" fmla="*/ 89 w 323"/>
                <a:gd name="T45" fmla="*/ 435 h 449"/>
                <a:gd name="T46" fmla="*/ 36 w 323"/>
                <a:gd name="T47" fmla="*/ 406 h 449"/>
                <a:gd name="T48" fmla="*/ 67 w 323"/>
                <a:gd name="T49" fmla="*/ 397 h 449"/>
                <a:gd name="T50" fmla="*/ 79 w 323"/>
                <a:gd name="T51" fmla="*/ 368 h 449"/>
                <a:gd name="T52" fmla="*/ 53 w 323"/>
                <a:gd name="T53" fmla="*/ 343 h 449"/>
                <a:gd name="T54" fmla="*/ 13 w 323"/>
                <a:gd name="T55" fmla="*/ 389 h 449"/>
                <a:gd name="T56" fmla="*/ 89 w 323"/>
                <a:gd name="T57" fmla="*/ 448 h 449"/>
                <a:gd name="T58" fmla="*/ 249 w 323"/>
                <a:gd name="T59" fmla="*/ 307 h 449"/>
                <a:gd name="T60" fmla="*/ 318 w 323"/>
                <a:gd name="T61" fmla="*/ 43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3" h="449">
                  <a:moveTo>
                    <a:pt x="318" y="43"/>
                  </a:moveTo>
                  <a:cubicBezTo>
                    <a:pt x="322" y="33"/>
                    <a:pt x="322" y="31"/>
                    <a:pt x="322" y="28"/>
                  </a:cubicBezTo>
                  <a:cubicBezTo>
                    <a:pt x="322" y="13"/>
                    <a:pt x="312" y="8"/>
                    <a:pt x="302" y="8"/>
                  </a:cubicBezTo>
                  <a:cubicBezTo>
                    <a:pt x="294" y="8"/>
                    <a:pt x="282" y="11"/>
                    <a:pt x="276" y="21"/>
                  </a:cubicBezTo>
                  <a:cubicBezTo>
                    <a:pt x="274" y="26"/>
                    <a:pt x="269" y="48"/>
                    <a:pt x="266" y="59"/>
                  </a:cubicBezTo>
                  <a:cubicBezTo>
                    <a:pt x="263" y="77"/>
                    <a:pt x="256" y="97"/>
                    <a:pt x="253" y="115"/>
                  </a:cubicBezTo>
                  <a:lnTo>
                    <a:pt x="220" y="240"/>
                  </a:lnTo>
                  <a:cubicBezTo>
                    <a:pt x="218" y="250"/>
                    <a:pt x="189" y="299"/>
                    <a:pt x="144" y="299"/>
                  </a:cubicBezTo>
                  <a:cubicBezTo>
                    <a:pt x="107" y="299"/>
                    <a:pt x="98" y="269"/>
                    <a:pt x="98" y="241"/>
                  </a:cubicBezTo>
                  <a:cubicBezTo>
                    <a:pt x="98" y="210"/>
                    <a:pt x="112" y="169"/>
                    <a:pt x="136" y="107"/>
                  </a:cubicBezTo>
                  <a:cubicBezTo>
                    <a:pt x="146" y="79"/>
                    <a:pt x="148" y="71"/>
                    <a:pt x="148" y="57"/>
                  </a:cubicBezTo>
                  <a:cubicBezTo>
                    <a:pt x="148" y="26"/>
                    <a:pt x="126" y="0"/>
                    <a:pt x="90" y="0"/>
                  </a:cubicBezTo>
                  <a:cubicBezTo>
                    <a:pt x="26" y="0"/>
                    <a:pt x="0" y="100"/>
                    <a:pt x="0" y="107"/>
                  </a:cubicBezTo>
                  <a:cubicBezTo>
                    <a:pt x="0" y="115"/>
                    <a:pt x="7" y="115"/>
                    <a:pt x="8" y="115"/>
                  </a:cubicBezTo>
                  <a:cubicBezTo>
                    <a:pt x="16" y="115"/>
                    <a:pt x="16" y="112"/>
                    <a:pt x="20" y="100"/>
                  </a:cubicBezTo>
                  <a:cubicBezTo>
                    <a:pt x="38" y="36"/>
                    <a:pt x="67" y="16"/>
                    <a:pt x="90" y="16"/>
                  </a:cubicBezTo>
                  <a:cubicBezTo>
                    <a:pt x="95" y="16"/>
                    <a:pt x="107" y="16"/>
                    <a:pt x="107" y="38"/>
                  </a:cubicBezTo>
                  <a:cubicBezTo>
                    <a:pt x="107" y="56"/>
                    <a:pt x="100" y="72"/>
                    <a:pt x="95" y="87"/>
                  </a:cubicBezTo>
                  <a:cubicBezTo>
                    <a:pt x="67" y="159"/>
                    <a:pt x="56" y="200"/>
                    <a:pt x="56" y="232"/>
                  </a:cubicBezTo>
                  <a:cubicBezTo>
                    <a:pt x="56" y="294"/>
                    <a:pt x="98" y="315"/>
                    <a:pt x="140" y="315"/>
                  </a:cubicBezTo>
                  <a:cubicBezTo>
                    <a:pt x="167" y="315"/>
                    <a:pt x="190" y="304"/>
                    <a:pt x="208" y="284"/>
                  </a:cubicBezTo>
                  <a:cubicBezTo>
                    <a:pt x="200" y="319"/>
                    <a:pt x="194" y="353"/>
                    <a:pt x="166" y="393"/>
                  </a:cubicBezTo>
                  <a:cubicBezTo>
                    <a:pt x="146" y="416"/>
                    <a:pt x="120" y="435"/>
                    <a:pt x="89" y="435"/>
                  </a:cubicBezTo>
                  <a:cubicBezTo>
                    <a:pt x="79" y="435"/>
                    <a:pt x="48" y="432"/>
                    <a:pt x="36" y="406"/>
                  </a:cubicBezTo>
                  <a:cubicBezTo>
                    <a:pt x="48" y="406"/>
                    <a:pt x="56" y="406"/>
                    <a:pt x="67" y="397"/>
                  </a:cubicBezTo>
                  <a:cubicBezTo>
                    <a:pt x="72" y="393"/>
                    <a:pt x="79" y="383"/>
                    <a:pt x="79" y="368"/>
                  </a:cubicBezTo>
                  <a:cubicBezTo>
                    <a:pt x="79" y="347"/>
                    <a:pt x="59" y="343"/>
                    <a:pt x="53" y="343"/>
                  </a:cubicBezTo>
                  <a:cubicBezTo>
                    <a:pt x="38" y="343"/>
                    <a:pt x="13" y="355"/>
                    <a:pt x="13" y="389"/>
                  </a:cubicBezTo>
                  <a:cubicBezTo>
                    <a:pt x="13" y="424"/>
                    <a:pt x="46" y="448"/>
                    <a:pt x="89" y="448"/>
                  </a:cubicBezTo>
                  <a:cubicBezTo>
                    <a:pt x="161" y="448"/>
                    <a:pt x="233" y="386"/>
                    <a:pt x="249" y="307"/>
                  </a:cubicBezTo>
                  <a:lnTo>
                    <a:pt x="318" y="4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BE9EC8F1-189A-4EBB-9DF4-1FCEE7D1D0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7" y="2835"/>
              <a:ext cx="104" cy="36"/>
            </a:xfrm>
            <a:custGeom>
              <a:avLst/>
              <a:gdLst>
                <a:gd name="T0" fmla="*/ 437 w 462"/>
                <a:gd name="T1" fmla="*/ 28 h 165"/>
                <a:gd name="T2" fmla="*/ 461 w 462"/>
                <a:gd name="T3" fmla="*/ 13 h 165"/>
                <a:gd name="T4" fmla="*/ 440 w 462"/>
                <a:gd name="T5" fmla="*/ 0 h 165"/>
                <a:gd name="T6" fmla="*/ 23 w 462"/>
                <a:gd name="T7" fmla="*/ 0 h 165"/>
                <a:gd name="T8" fmla="*/ 0 w 462"/>
                <a:gd name="T9" fmla="*/ 13 h 165"/>
                <a:gd name="T10" fmla="*/ 23 w 462"/>
                <a:gd name="T11" fmla="*/ 28 h 165"/>
                <a:gd name="T12" fmla="*/ 437 w 462"/>
                <a:gd name="T13" fmla="*/ 28 h 165"/>
                <a:gd name="T14" fmla="*/ 440 w 462"/>
                <a:gd name="T15" fmla="*/ 164 h 165"/>
                <a:gd name="T16" fmla="*/ 461 w 462"/>
                <a:gd name="T17" fmla="*/ 149 h 165"/>
                <a:gd name="T18" fmla="*/ 437 w 462"/>
                <a:gd name="T19" fmla="*/ 136 h 165"/>
                <a:gd name="T20" fmla="*/ 23 w 462"/>
                <a:gd name="T21" fmla="*/ 136 h 165"/>
                <a:gd name="T22" fmla="*/ 0 w 462"/>
                <a:gd name="T23" fmla="*/ 149 h 165"/>
                <a:gd name="T24" fmla="*/ 23 w 462"/>
                <a:gd name="T25" fmla="*/ 164 h 165"/>
                <a:gd name="T26" fmla="*/ 440 w 462"/>
                <a:gd name="T27" fmla="*/ 16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2" h="165">
                  <a:moveTo>
                    <a:pt x="437" y="28"/>
                  </a:moveTo>
                  <a:cubicBezTo>
                    <a:pt x="450" y="28"/>
                    <a:pt x="461" y="28"/>
                    <a:pt x="461" y="13"/>
                  </a:cubicBezTo>
                  <a:cubicBezTo>
                    <a:pt x="461" y="0"/>
                    <a:pt x="450" y="0"/>
                    <a:pt x="440" y="0"/>
                  </a:cubicBezTo>
                  <a:lnTo>
                    <a:pt x="23" y="0"/>
                  </a:lnTo>
                  <a:cubicBezTo>
                    <a:pt x="11" y="0"/>
                    <a:pt x="0" y="0"/>
                    <a:pt x="0" y="13"/>
                  </a:cubicBezTo>
                  <a:cubicBezTo>
                    <a:pt x="0" y="28"/>
                    <a:pt x="11" y="28"/>
                    <a:pt x="23" y="28"/>
                  </a:cubicBezTo>
                  <a:lnTo>
                    <a:pt x="437" y="28"/>
                  </a:lnTo>
                  <a:close/>
                  <a:moveTo>
                    <a:pt x="440" y="164"/>
                  </a:moveTo>
                  <a:cubicBezTo>
                    <a:pt x="450" y="164"/>
                    <a:pt x="461" y="164"/>
                    <a:pt x="461" y="149"/>
                  </a:cubicBezTo>
                  <a:cubicBezTo>
                    <a:pt x="461" y="136"/>
                    <a:pt x="450" y="136"/>
                    <a:pt x="437" y="136"/>
                  </a:cubicBezTo>
                  <a:lnTo>
                    <a:pt x="23" y="136"/>
                  </a:lnTo>
                  <a:cubicBezTo>
                    <a:pt x="11" y="136"/>
                    <a:pt x="0" y="136"/>
                    <a:pt x="0" y="149"/>
                  </a:cubicBezTo>
                  <a:cubicBezTo>
                    <a:pt x="0" y="164"/>
                    <a:pt x="11" y="164"/>
                    <a:pt x="23" y="164"/>
                  </a:cubicBezTo>
                  <a:lnTo>
                    <a:pt x="44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728E1569-E5A0-4149-A194-7CB86E714A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8" y="2822"/>
              <a:ext cx="120" cy="72"/>
            </a:xfrm>
            <a:custGeom>
              <a:avLst/>
              <a:gdLst>
                <a:gd name="T0" fmla="*/ 364 w 533"/>
                <a:gd name="T1" fmla="*/ 67 h 321"/>
                <a:gd name="T2" fmla="*/ 371 w 533"/>
                <a:gd name="T3" fmla="*/ 36 h 321"/>
                <a:gd name="T4" fmla="*/ 338 w 533"/>
                <a:gd name="T5" fmla="*/ 7 h 321"/>
                <a:gd name="T6" fmla="*/ 294 w 533"/>
                <a:gd name="T7" fmla="*/ 43 h 321"/>
                <a:gd name="T8" fmla="*/ 256 w 533"/>
                <a:gd name="T9" fmla="*/ 186 h 321"/>
                <a:gd name="T10" fmla="*/ 253 w 533"/>
                <a:gd name="T11" fmla="*/ 227 h 321"/>
                <a:gd name="T12" fmla="*/ 254 w 533"/>
                <a:gd name="T13" fmla="*/ 248 h 321"/>
                <a:gd name="T14" fmla="*/ 194 w 533"/>
                <a:gd name="T15" fmla="*/ 296 h 321"/>
                <a:gd name="T16" fmla="*/ 138 w 533"/>
                <a:gd name="T17" fmla="*/ 238 h 321"/>
                <a:gd name="T18" fmla="*/ 176 w 533"/>
                <a:gd name="T19" fmla="*/ 107 h 321"/>
                <a:gd name="T20" fmla="*/ 187 w 533"/>
                <a:gd name="T21" fmla="*/ 62 h 321"/>
                <a:gd name="T22" fmla="*/ 108 w 533"/>
                <a:gd name="T23" fmla="*/ 0 h 321"/>
                <a:gd name="T24" fmla="*/ 0 w 533"/>
                <a:gd name="T25" fmla="*/ 108 h 321"/>
                <a:gd name="T26" fmla="*/ 18 w 533"/>
                <a:gd name="T27" fmla="*/ 118 h 321"/>
                <a:gd name="T28" fmla="*/ 33 w 533"/>
                <a:gd name="T29" fmla="*/ 110 h 321"/>
                <a:gd name="T30" fmla="*/ 105 w 533"/>
                <a:gd name="T31" fmla="*/ 26 h 321"/>
                <a:gd name="T32" fmla="*/ 117 w 533"/>
                <a:gd name="T33" fmla="*/ 41 h 321"/>
                <a:gd name="T34" fmla="*/ 100 w 533"/>
                <a:gd name="T35" fmla="*/ 95 h 321"/>
                <a:gd name="T36" fmla="*/ 62 w 533"/>
                <a:gd name="T37" fmla="*/ 225 h 321"/>
                <a:gd name="T38" fmla="*/ 189 w 533"/>
                <a:gd name="T39" fmla="*/ 320 h 321"/>
                <a:gd name="T40" fmla="*/ 268 w 533"/>
                <a:gd name="T41" fmla="*/ 281 h 321"/>
                <a:gd name="T42" fmla="*/ 373 w 533"/>
                <a:gd name="T43" fmla="*/ 320 h 321"/>
                <a:gd name="T44" fmla="*/ 483 w 533"/>
                <a:gd name="T45" fmla="*/ 240 h 321"/>
                <a:gd name="T46" fmla="*/ 532 w 533"/>
                <a:gd name="T47" fmla="*/ 62 h 321"/>
                <a:gd name="T48" fmla="*/ 484 w 533"/>
                <a:gd name="T49" fmla="*/ 0 h 321"/>
                <a:gd name="T50" fmla="*/ 432 w 533"/>
                <a:gd name="T51" fmla="*/ 53 h 321"/>
                <a:gd name="T52" fmla="*/ 453 w 533"/>
                <a:gd name="T53" fmla="*/ 82 h 321"/>
                <a:gd name="T54" fmla="*/ 486 w 533"/>
                <a:gd name="T55" fmla="*/ 128 h 321"/>
                <a:gd name="T56" fmla="*/ 446 w 533"/>
                <a:gd name="T57" fmla="*/ 241 h 321"/>
                <a:gd name="T58" fmla="*/ 376 w 533"/>
                <a:gd name="T59" fmla="*/ 296 h 321"/>
                <a:gd name="T60" fmla="*/ 327 w 533"/>
                <a:gd name="T61" fmla="*/ 240 h 321"/>
                <a:gd name="T62" fmla="*/ 336 w 533"/>
                <a:gd name="T63" fmla="*/ 177 h 321"/>
                <a:gd name="T64" fmla="*/ 355 w 533"/>
                <a:gd name="T65" fmla="*/ 107 h 321"/>
                <a:gd name="T66" fmla="*/ 364 w 533"/>
                <a:gd name="T67" fmla="*/ 67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3" h="321">
                  <a:moveTo>
                    <a:pt x="364" y="67"/>
                  </a:moveTo>
                  <a:cubicBezTo>
                    <a:pt x="366" y="59"/>
                    <a:pt x="371" y="41"/>
                    <a:pt x="371" y="36"/>
                  </a:cubicBezTo>
                  <a:cubicBezTo>
                    <a:pt x="371" y="21"/>
                    <a:pt x="358" y="7"/>
                    <a:pt x="338" y="7"/>
                  </a:cubicBezTo>
                  <a:cubicBezTo>
                    <a:pt x="327" y="7"/>
                    <a:pt x="302" y="11"/>
                    <a:pt x="294" y="43"/>
                  </a:cubicBezTo>
                  <a:cubicBezTo>
                    <a:pt x="279" y="87"/>
                    <a:pt x="268" y="138"/>
                    <a:pt x="256" y="186"/>
                  </a:cubicBezTo>
                  <a:cubicBezTo>
                    <a:pt x="253" y="209"/>
                    <a:pt x="253" y="218"/>
                    <a:pt x="253" y="227"/>
                  </a:cubicBezTo>
                  <a:cubicBezTo>
                    <a:pt x="253" y="246"/>
                    <a:pt x="254" y="246"/>
                    <a:pt x="254" y="248"/>
                  </a:cubicBezTo>
                  <a:cubicBezTo>
                    <a:pt x="254" y="255"/>
                    <a:pt x="235" y="296"/>
                    <a:pt x="194" y="296"/>
                  </a:cubicBezTo>
                  <a:cubicBezTo>
                    <a:pt x="138" y="296"/>
                    <a:pt x="138" y="255"/>
                    <a:pt x="138" y="238"/>
                  </a:cubicBezTo>
                  <a:cubicBezTo>
                    <a:pt x="138" y="209"/>
                    <a:pt x="146" y="177"/>
                    <a:pt x="176" y="107"/>
                  </a:cubicBezTo>
                  <a:cubicBezTo>
                    <a:pt x="179" y="90"/>
                    <a:pt x="187" y="76"/>
                    <a:pt x="187" y="62"/>
                  </a:cubicBezTo>
                  <a:cubicBezTo>
                    <a:pt x="187" y="23"/>
                    <a:pt x="146" y="0"/>
                    <a:pt x="108" y="0"/>
                  </a:cubicBezTo>
                  <a:cubicBezTo>
                    <a:pt x="36" y="0"/>
                    <a:pt x="0" y="95"/>
                    <a:pt x="0" y="108"/>
                  </a:cubicBezTo>
                  <a:cubicBezTo>
                    <a:pt x="0" y="118"/>
                    <a:pt x="11" y="118"/>
                    <a:pt x="18" y="118"/>
                  </a:cubicBezTo>
                  <a:cubicBezTo>
                    <a:pt x="26" y="118"/>
                    <a:pt x="30" y="118"/>
                    <a:pt x="33" y="110"/>
                  </a:cubicBezTo>
                  <a:cubicBezTo>
                    <a:pt x="56" y="33"/>
                    <a:pt x="92" y="26"/>
                    <a:pt x="105" y="26"/>
                  </a:cubicBezTo>
                  <a:cubicBezTo>
                    <a:pt x="108" y="26"/>
                    <a:pt x="117" y="26"/>
                    <a:pt x="117" y="41"/>
                  </a:cubicBezTo>
                  <a:cubicBezTo>
                    <a:pt x="117" y="57"/>
                    <a:pt x="108" y="76"/>
                    <a:pt x="100" y="95"/>
                  </a:cubicBezTo>
                  <a:cubicBezTo>
                    <a:pt x="75" y="161"/>
                    <a:pt x="62" y="197"/>
                    <a:pt x="62" y="225"/>
                  </a:cubicBezTo>
                  <a:cubicBezTo>
                    <a:pt x="62" y="304"/>
                    <a:pt x="130" y="320"/>
                    <a:pt x="189" y="320"/>
                  </a:cubicBezTo>
                  <a:cubicBezTo>
                    <a:pt x="204" y="320"/>
                    <a:pt x="235" y="320"/>
                    <a:pt x="268" y="281"/>
                  </a:cubicBezTo>
                  <a:cubicBezTo>
                    <a:pt x="287" y="305"/>
                    <a:pt x="317" y="320"/>
                    <a:pt x="373" y="320"/>
                  </a:cubicBezTo>
                  <a:cubicBezTo>
                    <a:pt x="414" y="320"/>
                    <a:pt x="451" y="301"/>
                    <a:pt x="483" y="240"/>
                  </a:cubicBezTo>
                  <a:cubicBezTo>
                    <a:pt x="509" y="187"/>
                    <a:pt x="532" y="99"/>
                    <a:pt x="532" y="62"/>
                  </a:cubicBezTo>
                  <a:cubicBezTo>
                    <a:pt x="532" y="0"/>
                    <a:pt x="484" y="0"/>
                    <a:pt x="484" y="0"/>
                  </a:cubicBezTo>
                  <a:cubicBezTo>
                    <a:pt x="456" y="0"/>
                    <a:pt x="432" y="28"/>
                    <a:pt x="432" y="53"/>
                  </a:cubicBezTo>
                  <a:cubicBezTo>
                    <a:pt x="432" y="72"/>
                    <a:pt x="445" y="80"/>
                    <a:pt x="453" y="82"/>
                  </a:cubicBezTo>
                  <a:cubicBezTo>
                    <a:pt x="479" y="100"/>
                    <a:pt x="486" y="115"/>
                    <a:pt x="486" y="128"/>
                  </a:cubicBezTo>
                  <a:cubicBezTo>
                    <a:pt x="486" y="138"/>
                    <a:pt x="469" y="205"/>
                    <a:pt x="446" y="241"/>
                  </a:cubicBezTo>
                  <a:cubicBezTo>
                    <a:pt x="430" y="278"/>
                    <a:pt x="405" y="296"/>
                    <a:pt x="376" y="296"/>
                  </a:cubicBezTo>
                  <a:cubicBezTo>
                    <a:pt x="327" y="296"/>
                    <a:pt x="327" y="256"/>
                    <a:pt x="327" y="240"/>
                  </a:cubicBezTo>
                  <a:cubicBezTo>
                    <a:pt x="327" y="222"/>
                    <a:pt x="327" y="214"/>
                    <a:pt x="336" y="177"/>
                  </a:cubicBezTo>
                  <a:cubicBezTo>
                    <a:pt x="343" y="158"/>
                    <a:pt x="351" y="122"/>
                    <a:pt x="355" y="107"/>
                  </a:cubicBezTo>
                  <a:lnTo>
                    <a:pt x="364" y="6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4CB3ABA2-FF3A-4B95-A444-2C21BB83C4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7" y="2751"/>
              <a:ext cx="80" cy="76"/>
            </a:xfrm>
            <a:custGeom>
              <a:avLst/>
              <a:gdLst>
                <a:gd name="T0" fmla="*/ 194 w 359"/>
                <a:gd name="T1" fmla="*/ 23 h 338"/>
                <a:gd name="T2" fmla="*/ 341 w 359"/>
                <a:gd name="T3" fmla="*/ 23 h 338"/>
                <a:gd name="T4" fmla="*/ 358 w 359"/>
                <a:gd name="T5" fmla="*/ 11 h 338"/>
                <a:gd name="T6" fmla="*/ 341 w 359"/>
                <a:gd name="T7" fmla="*/ 0 h 338"/>
                <a:gd name="T8" fmla="*/ 20 w 359"/>
                <a:gd name="T9" fmla="*/ 0 h 338"/>
                <a:gd name="T10" fmla="*/ 0 w 359"/>
                <a:gd name="T11" fmla="*/ 11 h 338"/>
                <a:gd name="T12" fmla="*/ 20 w 359"/>
                <a:gd name="T13" fmla="*/ 23 h 338"/>
                <a:gd name="T14" fmla="*/ 169 w 359"/>
                <a:gd name="T15" fmla="*/ 23 h 338"/>
                <a:gd name="T16" fmla="*/ 169 w 359"/>
                <a:gd name="T17" fmla="*/ 319 h 338"/>
                <a:gd name="T18" fmla="*/ 179 w 359"/>
                <a:gd name="T19" fmla="*/ 337 h 338"/>
                <a:gd name="T20" fmla="*/ 194 w 359"/>
                <a:gd name="T21" fmla="*/ 319 h 338"/>
                <a:gd name="T22" fmla="*/ 194 w 359"/>
                <a:gd name="T23" fmla="*/ 23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9" h="338">
                  <a:moveTo>
                    <a:pt x="194" y="23"/>
                  </a:moveTo>
                  <a:lnTo>
                    <a:pt x="341" y="23"/>
                  </a:lnTo>
                  <a:cubicBezTo>
                    <a:pt x="348" y="23"/>
                    <a:pt x="358" y="23"/>
                    <a:pt x="358" y="11"/>
                  </a:cubicBezTo>
                  <a:cubicBezTo>
                    <a:pt x="358" y="0"/>
                    <a:pt x="348" y="0"/>
                    <a:pt x="341" y="0"/>
                  </a:cubicBezTo>
                  <a:lnTo>
                    <a:pt x="20" y="0"/>
                  </a:lnTo>
                  <a:cubicBezTo>
                    <a:pt x="11" y="0"/>
                    <a:pt x="0" y="0"/>
                    <a:pt x="0" y="11"/>
                  </a:cubicBezTo>
                  <a:cubicBezTo>
                    <a:pt x="0" y="23"/>
                    <a:pt x="11" y="23"/>
                    <a:pt x="20" y="23"/>
                  </a:cubicBezTo>
                  <a:lnTo>
                    <a:pt x="169" y="23"/>
                  </a:lnTo>
                  <a:lnTo>
                    <a:pt x="169" y="319"/>
                  </a:lnTo>
                  <a:cubicBezTo>
                    <a:pt x="169" y="327"/>
                    <a:pt x="169" y="337"/>
                    <a:pt x="179" y="337"/>
                  </a:cubicBezTo>
                  <a:cubicBezTo>
                    <a:pt x="194" y="337"/>
                    <a:pt x="194" y="327"/>
                    <a:pt x="194" y="319"/>
                  </a:cubicBezTo>
                  <a:lnTo>
                    <a:pt x="194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55B74D07-FEC5-47FA-A354-4BBCDD517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0" y="2822"/>
              <a:ext cx="89" cy="72"/>
            </a:xfrm>
            <a:custGeom>
              <a:avLst/>
              <a:gdLst>
                <a:gd name="T0" fmla="*/ 346 w 395"/>
                <a:gd name="T1" fmla="*/ 36 h 320"/>
                <a:gd name="T2" fmla="*/ 309 w 395"/>
                <a:gd name="T3" fmla="*/ 82 h 320"/>
                <a:gd name="T4" fmla="*/ 343 w 395"/>
                <a:gd name="T5" fmla="*/ 115 h 320"/>
                <a:gd name="T6" fmla="*/ 394 w 395"/>
                <a:gd name="T7" fmla="*/ 61 h 320"/>
                <a:gd name="T8" fmla="*/ 313 w 395"/>
                <a:gd name="T9" fmla="*/ 0 h 320"/>
                <a:gd name="T10" fmla="*/ 240 w 395"/>
                <a:gd name="T11" fmla="*/ 43 h 320"/>
                <a:gd name="T12" fmla="*/ 144 w 395"/>
                <a:gd name="T13" fmla="*/ 0 h 320"/>
                <a:gd name="T14" fmla="*/ 10 w 395"/>
                <a:gd name="T15" fmla="*/ 108 h 320"/>
                <a:gd name="T16" fmla="*/ 26 w 395"/>
                <a:gd name="T17" fmla="*/ 118 h 320"/>
                <a:gd name="T18" fmla="*/ 41 w 395"/>
                <a:gd name="T19" fmla="*/ 108 h 320"/>
                <a:gd name="T20" fmla="*/ 140 w 395"/>
                <a:gd name="T21" fmla="*/ 26 h 320"/>
                <a:gd name="T22" fmla="*/ 179 w 395"/>
                <a:gd name="T23" fmla="*/ 59 h 320"/>
                <a:gd name="T24" fmla="*/ 164 w 395"/>
                <a:gd name="T25" fmla="*/ 138 h 320"/>
                <a:gd name="T26" fmla="*/ 140 w 395"/>
                <a:gd name="T27" fmla="*/ 232 h 320"/>
                <a:gd name="T28" fmla="*/ 80 w 395"/>
                <a:gd name="T29" fmla="*/ 296 h 320"/>
                <a:gd name="T30" fmla="*/ 48 w 395"/>
                <a:gd name="T31" fmla="*/ 286 h 320"/>
                <a:gd name="T32" fmla="*/ 85 w 395"/>
                <a:gd name="T33" fmla="*/ 237 h 320"/>
                <a:gd name="T34" fmla="*/ 51 w 395"/>
                <a:gd name="T35" fmla="*/ 205 h 320"/>
                <a:gd name="T36" fmla="*/ 0 w 395"/>
                <a:gd name="T37" fmla="*/ 258 h 320"/>
                <a:gd name="T38" fmla="*/ 79 w 395"/>
                <a:gd name="T39" fmla="*/ 319 h 320"/>
                <a:gd name="T40" fmla="*/ 154 w 395"/>
                <a:gd name="T41" fmla="*/ 278 h 320"/>
                <a:gd name="T42" fmla="*/ 248 w 395"/>
                <a:gd name="T43" fmla="*/ 319 h 320"/>
                <a:gd name="T44" fmla="*/ 384 w 395"/>
                <a:gd name="T45" fmla="*/ 210 h 320"/>
                <a:gd name="T46" fmla="*/ 366 w 395"/>
                <a:gd name="T47" fmla="*/ 200 h 320"/>
                <a:gd name="T48" fmla="*/ 351 w 395"/>
                <a:gd name="T49" fmla="*/ 210 h 320"/>
                <a:gd name="T50" fmla="*/ 254 w 395"/>
                <a:gd name="T51" fmla="*/ 296 h 320"/>
                <a:gd name="T52" fmla="*/ 215 w 395"/>
                <a:gd name="T53" fmla="*/ 259 h 320"/>
                <a:gd name="T54" fmla="*/ 230 w 395"/>
                <a:gd name="T55" fmla="*/ 184 h 320"/>
                <a:gd name="T56" fmla="*/ 254 w 395"/>
                <a:gd name="T57" fmla="*/ 89 h 320"/>
                <a:gd name="T58" fmla="*/ 312 w 395"/>
                <a:gd name="T59" fmla="*/ 26 h 320"/>
                <a:gd name="T60" fmla="*/ 346 w 395"/>
                <a:gd name="T61" fmla="*/ 36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95" h="320">
                  <a:moveTo>
                    <a:pt x="346" y="36"/>
                  </a:moveTo>
                  <a:cubicBezTo>
                    <a:pt x="322" y="43"/>
                    <a:pt x="309" y="67"/>
                    <a:pt x="309" y="82"/>
                  </a:cubicBezTo>
                  <a:cubicBezTo>
                    <a:pt x="309" y="99"/>
                    <a:pt x="318" y="115"/>
                    <a:pt x="343" y="115"/>
                  </a:cubicBezTo>
                  <a:cubicBezTo>
                    <a:pt x="366" y="115"/>
                    <a:pt x="394" y="95"/>
                    <a:pt x="394" y="61"/>
                  </a:cubicBezTo>
                  <a:cubicBezTo>
                    <a:pt x="394" y="23"/>
                    <a:pt x="356" y="0"/>
                    <a:pt x="313" y="0"/>
                  </a:cubicBezTo>
                  <a:cubicBezTo>
                    <a:pt x="274" y="0"/>
                    <a:pt x="248" y="30"/>
                    <a:pt x="240" y="43"/>
                  </a:cubicBezTo>
                  <a:cubicBezTo>
                    <a:pt x="223" y="11"/>
                    <a:pt x="184" y="0"/>
                    <a:pt x="144" y="0"/>
                  </a:cubicBezTo>
                  <a:cubicBezTo>
                    <a:pt x="57" y="0"/>
                    <a:pt x="10" y="85"/>
                    <a:pt x="10" y="108"/>
                  </a:cubicBezTo>
                  <a:cubicBezTo>
                    <a:pt x="10" y="118"/>
                    <a:pt x="20" y="118"/>
                    <a:pt x="26" y="118"/>
                  </a:cubicBezTo>
                  <a:cubicBezTo>
                    <a:pt x="36" y="118"/>
                    <a:pt x="39" y="118"/>
                    <a:pt x="41" y="108"/>
                  </a:cubicBezTo>
                  <a:cubicBezTo>
                    <a:pt x="61" y="46"/>
                    <a:pt x="112" y="26"/>
                    <a:pt x="140" y="26"/>
                  </a:cubicBezTo>
                  <a:cubicBezTo>
                    <a:pt x="167" y="26"/>
                    <a:pt x="179" y="38"/>
                    <a:pt x="179" y="59"/>
                  </a:cubicBezTo>
                  <a:cubicBezTo>
                    <a:pt x="179" y="72"/>
                    <a:pt x="169" y="112"/>
                    <a:pt x="164" y="138"/>
                  </a:cubicBezTo>
                  <a:lnTo>
                    <a:pt x="140" y="232"/>
                  </a:lnTo>
                  <a:cubicBezTo>
                    <a:pt x="130" y="274"/>
                    <a:pt x="105" y="296"/>
                    <a:pt x="80" y="296"/>
                  </a:cubicBezTo>
                  <a:cubicBezTo>
                    <a:pt x="77" y="296"/>
                    <a:pt x="61" y="296"/>
                    <a:pt x="48" y="286"/>
                  </a:cubicBezTo>
                  <a:cubicBezTo>
                    <a:pt x="72" y="278"/>
                    <a:pt x="85" y="255"/>
                    <a:pt x="85" y="237"/>
                  </a:cubicBezTo>
                  <a:cubicBezTo>
                    <a:pt x="85" y="220"/>
                    <a:pt x="72" y="205"/>
                    <a:pt x="51" y="205"/>
                  </a:cubicBezTo>
                  <a:cubicBezTo>
                    <a:pt x="26" y="205"/>
                    <a:pt x="0" y="225"/>
                    <a:pt x="0" y="258"/>
                  </a:cubicBezTo>
                  <a:cubicBezTo>
                    <a:pt x="0" y="296"/>
                    <a:pt x="36" y="319"/>
                    <a:pt x="79" y="319"/>
                  </a:cubicBezTo>
                  <a:cubicBezTo>
                    <a:pt x="118" y="319"/>
                    <a:pt x="146" y="289"/>
                    <a:pt x="154" y="278"/>
                  </a:cubicBezTo>
                  <a:cubicBezTo>
                    <a:pt x="171" y="307"/>
                    <a:pt x="208" y="319"/>
                    <a:pt x="248" y="319"/>
                  </a:cubicBezTo>
                  <a:cubicBezTo>
                    <a:pt x="336" y="319"/>
                    <a:pt x="384" y="235"/>
                    <a:pt x="384" y="210"/>
                  </a:cubicBezTo>
                  <a:cubicBezTo>
                    <a:pt x="384" y="200"/>
                    <a:pt x="374" y="200"/>
                    <a:pt x="366" y="200"/>
                  </a:cubicBezTo>
                  <a:cubicBezTo>
                    <a:pt x="358" y="200"/>
                    <a:pt x="355" y="200"/>
                    <a:pt x="351" y="210"/>
                  </a:cubicBezTo>
                  <a:cubicBezTo>
                    <a:pt x="332" y="274"/>
                    <a:pt x="282" y="296"/>
                    <a:pt x="254" y="296"/>
                  </a:cubicBezTo>
                  <a:cubicBezTo>
                    <a:pt x="226" y="296"/>
                    <a:pt x="215" y="281"/>
                    <a:pt x="215" y="259"/>
                  </a:cubicBezTo>
                  <a:cubicBezTo>
                    <a:pt x="215" y="246"/>
                    <a:pt x="225" y="209"/>
                    <a:pt x="230" y="184"/>
                  </a:cubicBezTo>
                  <a:cubicBezTo>
                    <a:pt x="235" y="166"/>
                    <a:pt x="249" y="99"/>
                    <a:pt x="254" y="89"/>
                  </a:cubicBezTo>
                  <a:cubicBezTo>
                    <a:pt x="264" y="48"/>
                    <a:pt x="287" y="26"/>
                    <a:pt x="312" y="26"/>
                  </a:cubicBezTo>
                  <a:cubicBezTo>
                    <a:pt x="317" y="26"/>
                    <a:pt x="333" y="26"/>
                    <a:pt x="346" y="3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34" name="Line 29">
            <a:extLst>
              <a:ext uri="{FF2B5EF4-FFF2-40B4-BE49-F238E27FC236}">
                <a16:creationId xmlns:a16="http://schemas.microsoft.com/office/drawing/2014/main" id="{D2FAC4D3-91BC-4A69-AC95-9BCEBC5C60E5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1038" y="3069806"/>
            <a:ext cx="1588" cy="252412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35" name="Group 30">
            <a:extLst>
              <a:ext uri="{FF2B5EF4-FFF2-40B4-BE49-F238E27FC236}">
                <a16:creationId xmlns:a16="http://schemas.microsoft.com/office/drawing/2014/main" id="{3B8DC6DD-737B-4FC9-A24B-3A2FB5187C0C}"/>
              </a:ext>
            </a:extLst>
          </p:cNvPr>
          <p:cNvGrpSpPr>
            <a:grpSpLocks/>
          </p:cNvGrpSpPr>
          <p:nvPr/>
        </p:nvGrpSpPr>
        <p:grpSpPr bwMode="auto">
          <a:xfrm>
            <a:off x="2995026" y="3106318"/>
            <a:ext cx="977900" cy="249238"/>
            <a:chOff x="2835" y="1996"/>
            <a:chExt cx="616" cy="157"/>
          </a:xfrm>
        </p:grpSpPr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0D3DF86D-8F47-47F2-A318-909A4E2C9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5" y="1996"/>
              <a:ext cx="616" cy="155"/>
            </a:xfrm>
            <a:custGeom>
              <a:avLst/>
              <a:gdLst>
                <a:gd name="T0" fmla="*/ 1361 w 2723"/>
                <a:gd name="T1" fmla="*/ 688 h 689"/>
                <a:gd name="T2" fmla="*/ 0 w 2723"/>
                <a:gd name="T3" fmla="*/ 688 h 689"/>
                <a:gd name="T4" fmla="*/ 0 w 2723"/>
                <a:gd name="T5" fmla="*/ 0 h 689"/>
                <a:gd name="T6" fmla="*/ 2722 w 2723"/>
                <a:gd name="T7" fmla="*/ 0 h 689"/>
                <a:gd name="T8" fmla="*/ 2722 w 2723"/>
                <a:gd name="T9" fmla="*/ 688 h 689"/>
                <a:gd name="T10" fmla="*/ 1361 w 2723"/>
                <a:gd name="T11" fmla="*/ 688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23" h="689">
                  <a:moveTo>
                    <a:pt x="1361" y="688"/>
                  </a:moveTo>
                  <a:lnTo>
                    <a:pt x="0" y="688"/>
                  </a:lnTo>
                  <a:lnTo>
                    <a:pt x="0" y="0"/>
                  </a:lnTo>
                  <a:lnTo>
                    <a:pt x="2722" y="0"/>
                  </a:lnTo>
                  <a:lnTo>
                    <a:pt x="2722" y="688"/>
                  </a:lnTo>
                  <a:lnTo>
                    <a:pt x="1361" y="688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99A40124-023B-49CE-852F-DC1F37D16B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8" y="2061"/>
              <a:ext cx="57" cy="92"/>
            </a:xfrm>
            <a:custGeom>
              <a:avLst/>
              <a:gdLst>
                <a:gd name="T0" fmla="*/ 253 w 257"/>
                <a:gd name="T1" fmla="*/ 39 h 409"/>
                <a:gd name="T2" fmla="*/ 256 w 257"/>
                <a:gd name="T3" fmla="*/ 25 h 409"/>
                <a:gd name="T4" fmla="*/ 240 w 257"/>
                <a:gd name="T5" fmla="*/ 7 h 409"/>
                <a:gd name="T6" fmla="*/ 219 w 257"/>
                <a:gd name="T7" fmla="*/ 19 h 409"/>
                <a:gd name="T8" fmla="*/ 212 w 257"/>
                <a:gd name="T9" fmla="*/ 54 h 409"/>
                <a:gd name="T10" fmla="*/ 201 w 257"/>
                <a:gd name="T11" fmla="*/ 105 h 409"/>
                <a:gd name="T12" fmla="*/ 175 w 257"/>
                <a:gd name="T13" fmla="*/ 218 h 409"/>
                <a:gd name="T14" fmla="*/ 115 w 257"/>
                <a:gd name="T15" fmla="*/ 272 h 409"/>
                <a:gd name="T16" fmla="*/ 78 w 257"/>
                <a:gd name="T17" fmla="*/ 220 h 409"/>
                <a:gd name="T18" fmla="*/ 108 w 257"/>
                <a:gd name="T19" fmla="*/ 97 h 409"/>
                <a:gd name="T20" fmla="*/ 118 w 257"/>
                <a:gd name="T21" fmla="*/ 52 h 409"/>
                <a:gd name="T22" fmla="*/ 72 w 257"/>
                <a:gd name="T23" fmla="*/ 0 h 409"/>
                <a:gd name="T24" fmla="*/ 0 w 257"/>
                <a:gd name="T25" fmla="*/ 97 h 409"/>
                <a:gd name="T26" fmla="*/ 7 w 257"/>
                <a:gd name="T27" fmla="*/ 105 h 409"/>
                <a:gd name="T28" fmla="*/ 16 w 257"/>
                <a:gd name="T29" fmla="*/ 91 h 409"/>
                <a:gd name="T30" fmla="*/ 72 w 257"/>
                <a:gd name="T31" fmla="*/ 15 h 409"/>
                <a:gd name="T32" fmla="*/ 85 w 257"/>
                <a:gd name="T33" fmla="*/ 34 h 409"/>
                <a:gd name="T34" fmla="*/ 76 w 257"/>
                <a:gd name="T35" fmla="*/ 79 h 409"/>
                <a:gd name="T36" fmla="*/ 44 w 257"/>
                <a:gd name="T37" fmla="*/ 211 h 409"/>
                <a:gd name="T38" fmla="*/ 111 w 257"/>
                <a:gd name="T39" fmla="*/ 287 h 409"/>
                <a:gd name="T40" fmla="*/ 166 w 257"/>
                <a:gd name="T41" fmla="*/ 259 h 409"/>
                <a:gd name="T42" fmla="*/ 132 w 257"/>
                <a:gd name="T43" fmla="*/ 357 h 409"/>
                <a:gd name="T44" fmla="*/ 71 w 257"/>
                <a:gd name="T45" fmla="*/ 396 h 409"/>
                <a:gd name="T46" fmla="*/ 29 w 257"/>
                <a:gd name="T47" fmla="*/ 369 h 409"/>
                <a:gd name="T48" fmla="*/ 54 w 257"/>
                <a:gd name="T49" fmla="*/ 362 h 409"/>
                <a:gd name="T50" fmla="*/ 63 w 257"/>
                <a:gd name="T51" fmla="*/ 335 h 409"/>
                <a:gd name="T52" fmla="*/ 42 w 257"/>
                <a:gd name="T53" fmla="*/ 312 h 409"/>
                <a:gd name="T54" fmla="*/ 10 w 257"/>
                <a:gd name="T55" fmla="*/ 354 h 409"/>
                <a:gd name="T56" fmla="*/ 71 w 257"/>
                <a:gd name="T57" fmla="*/ 408 h 409"/>
                <a:gd name="T58" fmla="*/ 199 w 257"/>
                <a:gd name="T59" fmla="*/ 279 h 409"/>
                <a:gd name="T60" fmla="*/ 253 w 257"/>
                <a:gd name="T61" fmla="*/ 39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7" h="409">
                  <a:moveTo>
                    <a:pt x="253" y="39"/>
                  </a:moveTo>
                  <a:cubicBezTo>
                    <a:pt x="256" y="30"/>
                    <a:pt x="256" y="28"/>
                    <a:pt x="256" y="25"/>
                  </a:cubicBezTo>
                  <a:cubicBezTo>
                    <a:pt x="256" y="12"/>
                    <a:pt x="248" y="7"/>
                    <a:pt x="240" y="7"/>
                  </a:cubicBezTo>
                  <a:cubicBezTo>
                    <a:pt x="234" y="7"/>
                    <a:pt x="225" y="10"/>
                    <a:pt x="219" y="19"/>
                  </a:cubicBezTo>
                  <a:cubicBezTo>
                    <a:pt x="218" y="24"/>
                    <a:pt x="214" y="43"/>
                    <a:pt x="212" y="54"/>
                  </a:cubicBezTo>
                  <a:cubicBezTo>
                    <a:pt x="209" y="70"/>
                    <a:pt x="204" y="88"/>
                    <a:pt x="201" y="105"/>
                  </a:cubicBezTo>
                  <a:lnTo>
                    <a:pt x="175" y="218"/>
                  </a:lnTo>
                  <a:cubicBezTo>
                    <a:pt x="174" y="227"/>
                    <a:pt x="150" y="272"/>
                    <a:pt x="115" y="272"/>
                  </a:cubicBezTo>
                  <a:cubicBezTo>
                    <a:pt x="85" y="272"/>
                    <a:pt x="78" y="245"/>
                    <a:pt x="78" y="220"/>
                  </a:cubicBezTo>
                  <a:cubicBezTo>
                    <a:pt x="78" y="191"/>
                    <a:pt x="89" y="154"/>
                    <a:pt x="108" y="97"/>
                  </a:cubicBezTo>
                  <a:cubicBezTo>
                    <a:pt x="116" y="72"/>
                    <a:pt x="118" y="64"/>
                    <a:pt x="118" y="52"/>
                  </a:cubicBezTo>
                  <a:cubicBezTo>
                    <a:pt x="118" y="24"/>
                    <a:pt x="101" y="0"/>
                    <a:pt x="72" y="0"/>
                  </a:cubicBezTo>
                  <a:cubicBezTo>
                    <a:pt x="21" y="0"/>
                    <a:pt x="0" y="91"/>
                    <a:pt x="0" y="97"/>
                  </a:cubicBezTo>
                  <a:cubicBezTo>
                    <a:pt x="0" y="105"/>
                    <a:pt x="5" y="105"/>
                    <a:pt x="7" y="105"/>
                  </a:cubicBezTo>
                  <a:cubicBezTo>
                    <a:pt x="13" y="105"/>
                    <a:pt x="13" y="102"/>
                    <a:pt x="16" y="91"/>
                  </a:cubicBezTo>
                  <a:cubicBezTo>
                    <a:pt x="30" y="33"/>
                    <a:pt x="54" y="15"/>
                    <a:pt x="72" y="15"/>
                  </a:cubicBezTo>
                  <a:cubicBezTo>
                    <a:pt x="76" y="15"/>
                    <a:pt x="85" y="15"/>
                    <a:pt x="85" y="34"/>
                  </a:cubicBezTo>
                  <a:cubicBezTo>
                    <a:pt x="85" y="51"/>
                    <a:pt x="80" y="66"/>
                    <a:pt x="76" y="79"/>
                  </a:cubicBezTo>
                  <a:cubicBezTo>
                    <a:pt x="54" y="145"/>
                    <a:pt x="44" y="182"/>
                    <a:pt x="44" y="211"/>
                  </a:cubicBezTo>
                  <a:cubicBezTo>
                    <a:pt x="44" y="268"/>
                    <a:pt x="78" y="287"/>
                    <a:pt x="111" y="287"/>
                  </a:cubicBezTo>
                  <a:cubicBezTo>
                    <a:pt x="133" y="287"/>
                    <a:pt x="152" y="277"/>
                    <a:pt x="166" y="259"/>
                  </a:cubicBezTo>
                  <a:cubicBezTo>
                    <a:pt x="159" y="290"/>
                    <a:pt x="154" y="321"/>
                    <a:pt x="132" y="357"/>
                  </a:cubicBezTo>
                  <a:cubicBezTo>
                    <a:pt x="116" y="378"/>
                    <a:pt x="95" y="396"/>
                    <a:pt x="71" y="396"/>
                  </a:cubicBezTo>
                  <a:cubicBezTo>
                    <a:pt x="63" y="396"/>
                    <a:pt x="38" y="393"/>
                    <a:pt x="29" y="369"/>
                  </a:cubicBezTo>
                  <a:cubicBezTo>
                    <a:pt x="38" y="369"/>
                    <a:pt x="44" y="369"/>
                    <a:pt x="54" y="362"/>
                  </a:cubicBezTo>
                  <a:cubicBezTo>
                    <a:pt x="57" y="357"/>
                    <a:pt x="63" y="348"/>
                    <a:pt x="63" y="335"/>
                  </a:cubicBezTo>
                  <a:cubicBezTo>
                    <a:pt x="63" y="315"/>
                    <a:pt x="47" y="312"/>
                    <a:pt x="42" y="312"/>
                  </a:cubicBezTo>
                  <a:cubicBezTo>
                    <a:pt x="30" y="312"/>
                    <a:pt x="10" y="323"/>
                    <a:pt x="10" y="354"/>
                  </a:cubicBezTo>
                  <a:cubicBezTo>
                    <a:pt x="10" y="386"/>
                    <a:pt x="37" y="408"/>
                    <a:pt x="71" y="408"/>
                  </a:cubicBezTo>
                  <a:cubicBezTo>
                    <a:pt x="128" y="408"/>
                    <a:pt x="185" y="351"/>
                    <a:pt x="199" y="279"/>
                  </a:cubicBezTo>
                  <a:lnTo>
                    <a:pt x="253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8" name="Freeform 33">
              <a:extLst>
                <a:ext uri="{FF2B5EF4-FFF2-40B4-BE49-F238E27FC236}">
                  <a16:creationId xmlns:a16="http://schemas.microsoft.com/office/drawing/2014/main" id="{4B115ED5-03D2-4FC3-9449-10C08B33C9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0" y="2101"/>
              <a:ext cx="53" cy="45"/>
            </a:xfrm>
            <a:custGeom>
              <a:avLst/>
              <a:gdLst>
                <a:gd name="T0" fmla="*/ 29 w 237"/>
                <a:gd name="T1" fmla="*/ 169 h 201"/>
                <a:gd name="T2" fmla="*/ 25 w 237"/>
                <a:gd name="T3" fmla="*/ 187 h 201"/>
                <a:gd name="T4" fmla="*/ 39 w 237"/>
                <a:gd name="T5" fmla="*/ 200 h 201"/>
                <a:gd name="T6" fmla="*/ 54 w 237"/>
                <a:gd name="T7" fmla="*/ 190 h 201"/>
                <a:gd name="T8" fmla="*/ 60 w 237"/>
                <a:gd name="T9" fmla="*/ 163 h 201"/>
                <a:gd name="T10" fmla="*/ 69 w 237"/>
                <a:gd name="T11" fmla="*/ 124 h 201"/>
                <a:gd name="T12" fmla="*/ 76 w 237"/>
                <a:gd name="T13" fmla="*/ 93 h 201"/>
                <a:gd name="T14" fmla="*/ 91 w 237"/>
                <a:gd name="T15" fmla="*/ 54 h 201"/>
                <a:gd name="T16" fmla="*/ 150 w 237"/>
                <a:gd name="T17" fmla="*/ 12 h 201"/>
                <a:gd name="T18" fmla="*/ 172 w 237"/>
                <a:gd name="T19" fmla="*/ 43 h 201"/>
                <a:gd name="T20" fmla="*/ 150 w 237"/>
                <a:gd name="T21" fmla="*/ 138 h 201"/>
                <a:gd name="T22" fmla="*/ 144 w 237"/>
                <a:gd name="T23" fmla="*/ 161 h 201"/>
                <a:gd name="T24" fmla="*/ 180 w 237"/>
                <a:gd name="T25" fmla="*/ 200 h 201"/>
                <a:gd name="T26" fmla="*/ 236 w 237"/>
                <a:gd name="T27" fmla="*/ 133 h 201"/>
                <a:gd name="T28" fmla="*/ 230 w 237"/>
                <a:gd name="T29" fmla="*/ 126 h 201"/>
                <a:gd name="T30" fmla="*/ 222 w 237"/>
                <a:gd name="T31" fmla="*/ 135 h 201"/>
                <a:gd name="T32" fmla="*/ 182 w 237"/>
                <a:gd name="T33" fmla="*/ 188 h 201"/>
                <a:gd name="T34" fmla="*/ 172 w 237"/>
                <a:gd name="T35" fmla="*/ 172 h 201"/>
                <a:gd name="T36" fmla="*/ 182 w 237"/>
                <a:gd name="T37" fmla="*/ 136 h 201"/>
                <a:gd name="T38" fmla="*/ 202 w 237"/>
                <a:gd name="T39" fmla="*/ 51 h 201"/>
                <a:gd name="T40" fmla="*/ 152 w 237"/>
                <a:gd name="T41" fmla="*/ 0 h 201"/>
                <a:gd name="T42" fmla="*/ 86 w 237"/>
                <a:gd name="T43" fmla="*/ 39 h 201"/>
                <a:gd name="T44" fmla="*/ 46 w 237"/>
                <a:gd name="T45" fmla="*/ 0 h 201"/>
                <a:gd name="T46" fmla="*/ 14 w 237"/>
                <a:gd name="T47" fmla="*/ 25 h 201"/>
                <a:gd name="T48" fmla="*/ 0 w 237"/>
                <a:gd name="T49" fmla="*/ 69 h 201"/>
                <a:gd name="T50" fmla="*/ 7 w 237"/>
                <a:gd name="T51" fmla="*/ 73 h 201"/>
                <a:gd name="T52" fmla="*/ 16 w 237"/>
                <a:gd name="T53" fmla="*/ 61 h 201"/>
                <a:gd name="T54" fmla="*/ 44 w 237"/>
                <a:gd name="T55" fmla="*/ 12 h 201"/>
                <a:gd name="T56" fmla="*/ 56 w 237"/>
                <a:gd name="T57" fmla="*/ 34 h 201"/>
                <a:gd name="T58" fmla="*/ 50 w 237"/>
                <a:gd name="T59" fmla="*/ 72 h 201"/>
                <a:gd name="T60" fmla="*/ 40 w 237"/>
                <a:gd name="T61" fmla="*/ 111 h 201"/>
                <a:gd name="T62" fmla="*/ 29 w 237"/>
                <a:gd name="T63" fmla="*/ 169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7" h="201">
                  <a:moveTo>
                    <a:pt x="29" y="169"/>
                  </a:moveTo>
                  <a:cubicBezTo>
                    <a:pt x="29" y="173"/>
                    <a:pt x="25" y="185"/>
                    <a:pt x="25" y="187"/>
                  </a:cubicBezTo>
                  <a:cubicBezTo>
                    <a:pt x="25" y="197"/>
                    <a:pt x="33" y="200"/>
                    <a:pt x="39" y="200"/>
                  </a:cubicBezTo>
                  <a:cubicBezTo>
                    <a:pt x="46" y="200"/>
                    <a:pt x="52" y="196"/>
                    <a:pt x="54" y="190"/>
                  </a:cubicBezTo>
                  <a:cubicBezTo>
                    <a:pt x="55" y="187"/>
                    <a:pt x="60" y="172"/>
                    <a:pt x="60" y="163"/>
                  </a:cubicBezTo>
                  <a:cubicBezTo>
                    <a:pt x="63" y="154"/>
                    <a:pt x="65" y="135"/>
                    <a:pt x="69" y="124"/>
                  </a:cubicBezTo>
                  <a:cubicBezTo>
                    <a:pt x="72" y="114"/>
                    <a:pt x="73" y="105"/>
                    <a:pt x="76" y="93"/>
                  </a:cubicBezTo>
                  <a:cubicBezTo>
                    <a:pt x="80" y="75"/>
                    <a:pt x="80" y="72"/>
                    <a:pt x="91" y="54"/>
                  </a:cubicBezTo>
                  <a:cubicBezTo>
                    <a:pt x="103" y="36"/>
                    <a:pt x="120" y="12"/>
                    <a:pt x="150" y="12"/>
                  </a:cubicBezTo>
                  <a:cubicBezTo>
                    <a:pt x="172" y="12"/>
                    <a:pt x="172" y="34"/>
                    <a:pt x="172" y="43"/>
                  </a:cubicBezTo>
                  <a:cubicBezTo>
                    <a:pt x="172" y="70"/>
                    <a:pt x="157" y="118"/>
                    <a:pt x="150" y="138"/>
                  </a:cubicBezTo>
                  <a:cubicBezTo>
                    <a:pt x="146" y="151"/>
                    <a:pt x="144" y="154"/>
                    <a:pt x="144" y="161"/>
                  </a:cubicBezTo>
                  <a:cubicBezTo>
                    <a:pt x="144" y="185"/>
                    <a:pt x="162" y="200"/>
                    <a:pt x="180" y="200"/>
                  </a:cubicBezTo>
                  <a:cubicBezTo>
                    <a:pt x="219" y="200"/>
                    <a:pt x="236" y="140"/>
                    <a:pt x="236" y="133"/>
                  </a:cubicBezTo>
                  <a:cubicBezTo>
                    <a:pt x="236" y="126"/>
                    <a:pt x="232" y="126"/>
                    <a:pt x="230" y="126"/>
                  </a:cubicBezTo>
                  <a:cubicBezTo>
                    <a:pt x="226" y="126"/>
                    <a:pt x="225" y="129"/>
                    <a:pt x="222" y="135"/>
                  </a:cubicBezTo>
                  <a:cubicBezTo>
                    <a:pt x="214" y="169"/>
                    <a:pt x="197" y="188"/>
                    <a:pt x="182" y="188"/>
                  </a:cubicBezTo>
                  <a:cubicBezTo>
                    <a:pt x="174" y="188"/>
                    <a:pt x="172" y="182"/>
                    <a:pt x="172" y="172"/>
                  </a:cubicBezTo>
                  <a:cubicBezTo>
                    <a:pt x="172" y="161"/>
                    <a:pt x="174" y="155"/>
                    <a:pt x="182" y="136"/>
                  </a:cubicBezTo>
                  <a:cubicBezTo>
                    <a:pt x="185" y="123"/>
                    <a:pt x="202" y="75"/>
                    <a:pt x="202" y="51"/>
                  </a:cubicBezTo>
                  <a:cubicBezTo>
                    <a:pt x="202" y="7"/>
                    <a:pt x="172" y="0"/>
                    <a:pt x="152" y="0"/>
                  </a:cubicBezTo>
                  <a:cubicBezTo>
                    <a:pt x="119" y="0"/>
                    <a:pt x="97" y="24"/>
                    <a:pt x="86" y="39"/>
                  </a:cubicBezTo>
                  <a:cubicBezTo>
                    <a:pt x="84" y="10"/>
                    <a:pt x="60" y="0"/>
                    <a:pt x="46" y="0"/>
                  </a:cubicBezTo>
                  <a:cubicBezTo>
                    <a:pt x="29" y="0"/>
                    <a:pt x="18" y="15"/>
                    <a:pt x="14" y="25"/>
                  </a:cubicBezTo>
                  <a:cubicBezTo>
                    <a:pt x="5" y="39"/>
                    <a:pt x="0" y="66"/>
                    <a:pt x="0" y="69"/>
                  </a:cubicBezTo>
                  <a:cubicBezTo>
                    <a:pt x="0" y="73"/>
                    <a:pt x="5" y="73"/>
                    <a:pt x="7" y="73"/>
                  </a:cubicBezTo>
                  <a:cubicBezTo>
                    <a:pt x="13" y="73"/>
                    <a:pt x="13" y="72"/>
                    <a:pt x="16" y="61"/>
                  </a:cubicBezTo>
                  <a:cubicBezTo>
                    <a:pt x="22" y="34"/>
                    <a:pt x="29" y="12"/>
                    <a:pt x="44" y="12"/>
                  </a:cubicBezTo>
                  <a:cubicBezTo>
                    <a:pt x="54" y="12"/>
                    <a:pt x="56" y="21"/>
                    <a:pt x="56" y="34"/>
                  </a:cubicBezTo>
                  <a:cubicBezTo>
                    <a:pt x="56" y="43"/>
                    <a:pt x="54" y="60"/>
                    <a:pt x="50" y="72"/>
                  </a:cubicBezTo>
                  <a:cubicBezTo>
                    <a:pt x="47" y="82"/>
                    <a:pt x="44" y="102"/>
                    <a:pt x="40" y="111"/>
                  </a:cubicBezTo>
                  <a:lnTo>
                    <a:pt x="29" y="16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7731EEBE-945A-4557-8AB1-4D295A0E4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2" y="2086"/>
              <a:ext cx="76" cy="5"/>
            </a:xfrm>
            <a:custGeom>
              <a:avLst/>
              <a:gdLst>
                <a:gd name="T0" fmla="*/ 319 w 338"/>
                <a:gd name="T1" fmla="*/ 27 h 28"/>
                <a:gd name="T2" fmla="*/ 337 w 338"/>
                <a:gd name="T3" fmla="*/ 12 h 28"/>
                <a:gd name="T4" fmla="*/ 319 w 338"/>
                <a:gd name="T5" fmla="*/ 0 h 28"/>
                <a:gd name="T6" fmla="*/ 18 w 338"/>
                <a:gd name="T7" fmla="*/ 0 h 28"/>
                <a:gd name="T8" fmla="*/ 0 w 338"/>
                <a:gd name="T9" fmla="*/ 12 h 28"/>
                <a:gd name="T10" fmla="*/ 18 w 338"/>
                <a:gd name="T11" fmla="*/ 27 h 28"/>
                <a:gd name="T12" fmla="*/ 319 w 338"/>
                <a:gd name="T13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8" h="28">
                  <a:moveTo>
                    <a:pt x="319" y="27"/>
                  </a:moveTo>
                  <a:cubicBezTo>
                    <a:pt x="328" y="27"/>
                    <a:pt x="337" y="27"/>
                    <a:pt x="337" y="12"/>
                  </a:cubicBezTo>
                  <a:cubicBezTo>
                    <a:pt x="337" y="0"/>
                    <a:pt x="328" y="0"/>
                    <a:pt x="319" y="0"/>
                  </a:cubicBezTo>
                  <a:lnTo>
                    <a:pt x="18" y="0"/>
                  </a:lnTo>
                  <a:cubicBezTo>
                    <a:pt x="9" y="0"/>
                    <a:pt x="0" y="0"/>
                    <a:pt x="0" y="12"/>
                  </a:cubicBezTo>
                  <a:cubicBezTo>
                    <a:pt x="0" y="27"/>
                    <a:pt x="9" y="27"/>
                    <a:pt x="18" y="27"/>
                  </a:cubicBezTo>
                  <a:lnTo>
                    <a:pt x="319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9A7C7332-44A2-4A0F-9786-C64949BAB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2060"/>
              <a:ext cx="95" cy="65"/>
            </a:xfrm>
            <a:custGeom>
              <a:avLst/>
              <a:gdLst>
                <a:gd name="T0" fmla="*/ 290 w 424"/>
                <a:gd name="T1" fmla="*/ 61 h 292"/>
                <a:gd name="T2" fmla="*/ 295 w 424"/>
                <a:gd name="T3" fmla="*/ 33 h 292"/>
                <a:gd name="T4" fmla="*/ 269 w 424"/>
                <a:gd name="T5" fmla="*/ 6 h 292"/>
                <a:gd name="T6" fmla="*/ 232 w 424"/>
                <a:gd name="T7" fmla="*/ 39 h 292"/>
                <a:gd name="T8" fmla="*/ 204 w 424"/>
                <a:gd name="T9" fmla="*/ 169 h 292"/>
                <a:gd name="T10" fmla="*/ 199 w 424"/>
                <a:gd name="T11" fmla="*/ 206 h 292"/>
                <a:gd name="T12" fmla="*/ 202 w 424"/>
                <a:gd name="T13" fmla="*/ 226 h 292"/>
                <a:gd name="T14" fmla="*/ 154 w 424"/>
                <a:gd name="T15" fmla="*/ 269 h 292"/>
                <a:gd name="T16" fmla="*/ 110 w 424"/>
                <a:gd name="T17" fmla="*/ 217 h 292"/>
                <a:gd name="T18" fmla="*/ 140 w 424"/>
                <a:gd name="T19" fmla="*/ 97 h 292"/>
                <a:gd name="T20" fmla="*/ 149 w 424"/>
                <a:gd name="T21" fmla="*/ 57 h 292"/>
                <a:gd name="T22" fmla="*/ 86 w 424"/>
                <a:gd name="T23" fmla="*/ 0 h 292"/>
                <a:gd name="T24" fmla="*/ 0 w 424"/>
                <a:gd name="T25" fmla="*/ 99 h 292"/>
                <a:gd name="T26" fmla="*/ 14 w 424"/>
                <a:gd name="T27" fmla="*/ 108 h 292"/>
                <a:gd name="T28" fmla="*/ 26 w 424"/>
                <a:gd name="T29" fmla="*/ 100 h 292"/>
                <a:gd name="T30" fmla="*/ 84 w 424"/>
                <a:gd name="T31" fmla="*/ 24 h 292"/>
                <a:gd name="T32" fmla="*/ 93 w 424"/>
                <a:gd name="T33" fmla="*/ 37 h 292"/>
                <a:gd name="T34" fmla="*/ 80 w 424"/>
                <a:gd name="T35" fmla="*/ 87 h 292"/>
                <a:gd name="T36" fmla="*/ 50 w 424"/>
                <a:gd name="T37" fmla="*/ 205 h 292"/>
                <a:gd name="T38" fmla="*/ 150 w 424"/>
                <a:gd name="T39" fmla="*/ 291 h 292"/>
                <a:gd name="T40" fmla="*/ 213 w 424"/>
                <a:gd name="T41" fmla="*/ 256 h 292"/>
                <a:gd name="T42" fmla="*/ 296 w 424"/>
                <a:gd name="T43" fmla="*/ 291 h 292"/>
                <a:gd name="T44" fmla="*/ 384 w 424"/>
                <a:gd name="T45" fmla="*/ 218 h 292"/>
                <a:gd name="T46" fmla="*/ 423 w 424"/>
                <a:gd name="T47" fmla="*/ 57 h 292"/>
                <a:gd name="T48" fmla="*/ 385 w 424"/>
                <a:gd name="T49" fmla="*/ 0 h 292"/>
                <a:gd name="T50" fmla="*/ 344 w 424"/>
                <a:gd name="T51" fmla="*/ 48 h 292"/>
                <a:gd name="T52" fmla="*/ 360 w 424"/>
                <a:gd name="T53" fmla="*/ 75 h 292"/>
                <a:gd name="T54" fmla="*/ 387 w 424"/>
                <a:gd name="T55" fmla="*/ 117 h 292"/>
                <a:gd name="T56" fmla="*/ 355 w 424"/>
                <a:gd name="T57" fmla="*/ 220 h 292"/>
                <a:gd name="T58" fmla="*/ 299 w 424"/>
                <a:gd name="T59" fmla="*/ 269 h 292"/>
                <a:gd name="T60" fmla="*/ 260 w 424"/>
                <a:gd name="T61" fmla="*/ 218 h 292"/>
                <a:gd name="T62" fmla="*/ 268 w 424"/>
                <a:gd name="T63" fmla="*/ 161 h 292"/>
                <a:gd name="T64" fmla="*/ 282 w 424"/>
                <a:gd name="T65" fmla="*/ 97 h 292"/>
                <a:gd name="T66" fmla="*/ 290 w 424"/>
                <a:gd name="T67" fmla="*/ 61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24" h="292">
                  <a:moveTo>
                    <a:pt x="290" y="61"/>
                  </a:moveTo>
                  <a:cubicBezTo>
                    <a:pt x="291" y="54"/>
                    <a:pt x="295" y="37"/>
                    <a:pt x="295" y="33"/>
                  </a:cubicBezTo>
                  <a:cubicBezTo>
                    <a:pt x="295" y="19"/>
                    <a:pt x="285" y="6"/>
                    <a:pt x="269" y="6"/>
                  </a:cubicBezTo>
                  <a:cubicBezTo>
                    <a:pt x="260" y="6"/>
                    <a:pt x="240" y="10"/>
                    <a:pt x="232" y="39"/>
                  </a:cubicBezTo>
                  <a:cubicBezTo>
                    <a:pt x="222" y="79"/>
                    <a:pt x="213" y="126"/>
                    <a:pt x="204" y="169"/>
                  </a:cubicBezTo>
                  <a:cubicBezTo>
                    <a:pt x="199" y="190"/>
                    <a:pt x="199" y="199"/>
                    <a:pt x="199" y="206"/>
                  </a:cubicBezTo>
                  <a:cubicBezTo>
                    <a:pt x="199" y="224"/>
                    <a:pt x="202" y="224"/>
                    <a:pt x="202" y="226"/>
                  </a:cubicBezTo>
                  <a:cubicBezTo>
                    <a:pt x="202" y="232"/>
                    <a:pt x="187" y="269"/>
                    <a:pt x="154" y="269"/>
                  </a:cubicBezTo>
                  <a:cubicBezTo>
                    <a:pt x="110" y="269"/>
                    <a:pt x="110" y="232"/>
                    <a:pt x="110" y="217"/>
                  </a:cubicBezTo>
                  <a:cubicBezTo>
                    <a:pt x="110" y="190"/>
                    <a:pt x="116" y="161"/>
                    <a:pt x="140" y="97"/>
                  </a:cubicBezTo>
                  <a:cubicBezTo>
                    <a:pt x="142" y="82"/>
                    <a:pt x="149" y="69"/>
                    <a:pt x="149" y="57"/>
                  </a:cubicBezTo>
                  <a:cubicBezTo>
                    <a:pt x="149" y="21"/>
                    <a:pt x="116" y="0"/>
                    <a:pt x="86" y="0"/>
                  </a:cubicBezTo>
                  <a:cubicBezTo>
                    <a:pt x="29" y="0"/>
                    <a:pt x="0" y="87"/>
                    <a:pt x="0" y="99"/>
                  </a:cubicBezTo>
                  <a:cubicBezTo>
                    <a:pt x="0" y="108"/>
                    <a:pt x="9" y="108"/>
                    <a:pt x="14" y="108"/>
                  </a:cubicBezTo>
                  <a:cubicBezTo>
                    <a:pt x="21" y="108"/>
                    <a:pt x="24" y="108"/>
                    <a:pt x="26" y="100"/>
                  </a:cubicBezTo>
                  <a:cubicBezTo>
                    <a:pt x="44" y="30"/>
                    <a:pt x="73" y="24"/>
                    <a:pt x="84" y="24"/>
                  </a:cubicBezTo>
                  <a:cubicBezTo>
                    <a:pt x="86" y="24"/>
                    <a:pt x="93" y="24"/>
                    <a:pt x="93" y="37"/>
                  </a:cubicBezTo>
                  <a:cubicBezTo>
                    <a:pt x="93" y="52"/>
                    <a:pt x="86" y="69"/>
                    <a:pt x="80" y="87"/>
                  </a:cubicBezTo>
                  <a:cubicBezTo>
                    <a:pt x="60" y="146"/>
                    <a:pt x="50" y="179"/>
                    <a:pt x="50" y="205"/>
                  </a:cubicBezTo>
                  <a:cubicBezTo>
                    <a:pt x="50" y="277"/>
                    <a:pt x="103" y="291"/>
                    <a:pt x="150" y="291"/>
                  </a:cubicBezTo>
                  <a:cubicBezTo>
                    <a:pt x="162" y="291"/>
                    <a:pt x="187" y="291"/>
                    <a:pt x="213" y="256"/>
                  </a:cubicBezTo>
                  <a:cubicBezTo>
                    <a:pt x="229" y="278"/>
                    <a:pt x="252" y="291"/>
                    <a:pt x="296" y="291"/>
                  </a:cubicBezTo>
                  <a:cubicBezTo>
                    <a:pt x="329" y="291"/>
                    <a:pt x="359" y="274"/>
                    <a:pt x="384" y="218"/>
                  </a:cubicBezTo>
                  <a:cubicBezTo>
                    <a:pt x="405" y="170"/>
                    <a:pt x="423" y="90"/>
                    <a:pt x="423" y="57"/>
                  </a:cubicBezTo>
                  <a:cubicBezTo>
                    <a:pt x="423" y="0"/>
                    <a:pt x="385" y="0"/>
                    <a:pt x="385" y="0"/>
                  </a:cubicBezTo>
                  <a:cubicBezTo>
                    <a:pt x="363" y="0"/>
                    <a:pt x="344" y="25"/>
                    <a:pt x="344" y="48"/>
                  </a:cubicBezTo>
                  <a:cubicBezTo>
                    <a:pt x="344" y="66"/>
                    <a:pt x="354" y="73"/>
                    <a:pt x="360" y="75"/>
                  </a:cubicBezTo>
                  <a:cubicBezTo>
                    <a:pt x="381" y="91"/>
                    <a:pt x="387" y="105"/>
                    <a:pt x="387" y="117"/>
                  </a:cubicBezTo>
                  <a:cubicBezTo>
                    <a:pt x="387" y="126"/>
                    <a:pt x="374" y="187"/>
                    <a:pt x="355" y="220"/>
                  </a:cubicBezTo>
                  <a:cubicBezTo>
                    <a:pt x="342" y="253"/>
                    <a:pt x="323" y="269"/>
                    <a:pt x="299" y="269"/>
                  </a:cubicBezTo>
                  <a:cubicBezTo>
                    <a:pt x="260" y="269"/>
                    <a:pt x="260" y="233"/>
                    <a:pt x="260" y="218"/>
                  </a:cubicBezTo>
                  <a:cubicBezTo>
                    <a:pt x="260" y="202"/>
                    <a:pt x="260" y="194"/>
                    <a:pt x="268" y="161"/>
                  </a:cubicBezTo>
                  <a:cubicBezTo>
                    <a:pt x="273" y="143"/>
                    <a:pt x="280" y="111"/>
                    <a:pt x="282" y="97"/>
                  </a:cubicBezTo>
                  <a:lnTo>
                    <a:pt x="290" y="6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5282E6FF-61E6-422B-814C-CBBB9E1EDD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0" y="1996"/>
              <a:ext cx="64" cy="69"/>
            </a:xfrm>
            <a:custGeom>
              <a:avLst/>
              <a:gdLst>
                <a:gd name="T0" fmla="*/ 154 w 286"/>
                <a:gd name="T1" fmla="*/ 21 h 307"/>
                <a:gd name="T2" fmla="*/ 272 w 286"/>
                <a:gd name="T3" fmla="*/ 21 h 307"/>
                <a:gd name="T4" fmla="*/ 285 w 286"/>
                <a:gd name="T5" fmla="*/ 10 h 307"/>
                <a:gd name="T6" fmla="*/ 272 w 286"/>
                <a:gd name="T7" fmla="*/ 0 h 307"/>
                <a:gd name="T8" fmla="*/ 16 w 286"/>
                <a:gd name="T9" fmla="*/ 0 h 307"/>
                <a:gd name="T10" fmla="*/ 0 w 286"/>
                <a:gd name="T11" fmla="*/ 10 h 307"/>
                <a:gd name="T12" fmla="*/ 16 w 286"/>
                <a:gd name="T13" fmla="*/ 21 h 307"/>
                <a:gd name="T14" fmla="*/ 135 w 286"/>
                <a:gd name="T15" fmla="*/ 21 h 307"/>
                <a:gd name="T16" fmla="*/ 135 w 286"/>
                <a:gd name="T17" fmla="*/ 290 h 307"/>
                <a:gd name="T18" fmla="*/ 142 w 286"/>
                <a:gd name="T19" fmla="*/ 306 h 307"/>
                <a:gd name="T20" fmla="*/ 154 w 286"/>
                <a:gd name="T21" fmla="*/ 290 h 307"/>
                <a:gd name="T22" fmla="*/ 154 w 286"/>
                <a:gd name="T23" fmla="*/ 21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6" h="307">
                  <a:moveTo>
                    <a:pt x="154" y="21"/>
                  </a:moveTo>
                  <a:lnTo>
                    <a:pt x="272" y="21"/>
                  </a:lnTo>
                  <a:cubicBezTo>
                    <a:pt x="277" y="21"/>
                    <a:pt x="285" y="21"/>
                    <a:pt x="285" y="10"/>
                  </a:cubicBezTo>
                  <a:cubicBezTo>
                    <a:pt x="285" y="0"/>
                    <a:pt x="277" y="0"/>
                    <a:pt x="272" y="0"/>
                  </a:cubicBezTo>
                  <a:lnTo>
                    <a:pt x="16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1"/>
                    <a:pt x="9" y="21"/>
                    <a:pt x="16" y="21"/>
                  </a:cubicBezTo>
                  <a:lnTo>
                    <a:pt x="135" y="21"/>
                  </a:lnTo>
                  <a:lnTo>
                    <a:pt x="135" y="290"/>
                  </a:lnTo>
                  <a:cubicBezTo>
                    <a:pt x="135" y="297"/>
                    <a:pt x="135" y="306"/>
                    <a:pt x="142" y="306"/>
                  </a:cubicBezTo>
                  <a:cubicBezTo>
                    <a:pt x="154" y="306"/>
                    <a:pt x="154" y="297"/>
                    <a:pt x="154" y="290"/>
                  </a:cubicBezTo>
                  <a:lnTo>
                    <a:pt x="154" y="2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2F5178A8-F836-4BA8-A47D-0B7170347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2060"/>
              <a:ext cx="70" cy="65"/>
            </a:xfrm>
            <a:custGeom>
              <a:avLst/>
              <a:gdLst>
                <a:gd name="T0" fmla="*/ 276 w 314"/>
                <a:gd name="T1" fmla="*/ 33 h 291"/>
                <a:gd name="T2" fmla="*/ 246 w 314"/>
                <a:gd name="T3" fmla="*/ 75 h 291"/>
                <a:gd name="T4" fmla="*/ 273 w 314"/>
                <a:gd name="T5" fmla="*/ 105 h 291"/>
                <a:gd name="T6" fmla="*/ 313 w 314"/>
                <a:gd name="T7" fmla="*/ 55 h 291"/>
                <a:gd name="T8" fmla="*/ 249 w 314"/>
                <a:gd name="T9" fmla="*/ 0 h 291"/>
                <a:gd name="T10" fmla="*/ 191 w 314"/>
                <a:gd name="T11" fmla="*/ 39 h 291"/>
                <a:gd name="T12" fmla="*/ 115 w 314"/>
                <a:gd name="T13" fmla="*/ 0 h 291"/>
                <a:gd name="T14" fmla="*/ 8 w 314"/>
                <a:gd name="T15" fmla="*/ 99 h 291"/>
                <a:gd name="T16" fmla="*/ 21 w 314"/>
                <a:gd name="T17" fmla="*/ 108 h 291"/>
                <a:gd name="T18" fmla="*/ 33 w 314"/>
                <a:gd name="T19" fmla="*/ 99 h 291"/>
                <a:gd name="T20" fmla="*/ 111 w 314"/>
                <a:gd name="T21" fmla="*/ 24 h 291"/>
                <a:gd name="T22" fmla="*/ 142 w 314"/>
                <a:gd name="T23" fmla="*/ 54 h 291"/>
                <a:gd name="T24" fmla="*/ 131 w 314"/>
                <a:gd name="T25" fmla="*/ 126 h 291"/>
                <a:gd name="T26" fmla="*/ 111 w 314"/>
                <a:gd name="T27" fmla="*/ 211 h 291"/>
                <a:gd name="T28" fmla="*/ 64 w 314"/>
                <a:gd name="T29" fmla="*/ 269 h 291"/>
                <a:gd name="T30" fmla="*/ 38 w 314"/>
                <a:gd name="T31" fmla="*/ 260 h 291"/>
                <a:gd name="T32" fmla="*/ 68 w 314"/>
                <a:gd name="T33" fmla="*/ 215 h 291"/>
                <a:gd name="T34" fmla="*/ 40 w 314"/>
                <a:gd name="T35" fmla="*/ 187 h 291"/>
                <a:gd name="T36" fmla="*/ 0 w 314"/>
                <a:gd name="T37" fmla="*/ 235 h 291"/>
                <a:gd name="T38" fmla="*/ 63 w 314"/>
                <a:gd name="T39" fmla="*/ 290 h 291"/>
                <a:gd name="T40" fmla="*/ 123 w 314"/>
                <a:gd name="T41" fmla="*/ 253 h 291"/>
                <a:gd name="T42" fmla="*/ 197 w 314"/>
                <a:gd name="T43" fmla="*/ 290 h 291"/>
                <a:gd name="T44" fmla="*/ 306 w 314"/>
                <a:gd name="T45" fmla="*/ 191 h 291"/>
                <a:gd name="T46" fmla="*/ 291 w 314"/>
                <a:gd name="T47" fmla="*/ 182 h 291"/>
                <a:gd name="T48" fmla="*/ 280 w 314"/>
                <a:gd name="T49" fmla="*/ 191 h 291"/>
                <a:gd name="T50" fmla="*/ 202 w 314"/>
                <a:gd name="T51" fmla="*/ 269 h 291"/>
                <a:gd name="T52" fmla="*/ 171 w 314"/>
                <a:gd name="T53" fmla="*/ 236 h 291"/>
                <a:gd name="T54" fmla="*/ 183 w 314"/>
                <a:gd name="T55" fmla="*/ 167 h 291"/>
                <a:gd name="T56" fmla="*/ 202 w 314"/>
                <a:gd name="T57" fmla="*/ 81 h 291"/>
                <a:gd name="T58" fmla="*/ 248 w 314"/>
                <a:gd name="T59" fmla="*/ 24 h 291"/>
                <a:gd name="T60" fmla="*/ 276 w 314"/>
                <a:gd name="T61" fmla="*/ 33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14" h="291">
                  <a:moveTo>
                    <a:pt x="276" y="33"/>
                  </a:moveTo>
                  <a:cubicBezTo>
                    <a:pt x="256" y="39"/>
                    <a:pt x="246" y="61"/>
                    <a:pt x="246" y="75"/>
                  </a:cubicBezTo>
                  <a:cubicBezTo>
                    <a:pt x="246" y="90"/>
                    <a:pt x="253" y="105"/>
                    <a:pt x="273" y="105"/>
                  </a:cubicBezTo>
                  <a:cubicBezTo>
                    <a:pt x="291" y="105"/>
                    <a:pt x="313" y="87"/>
                    <a:pt x="313" y="55"/>
                  </a:cubicBezTo>
                  <a:cubicBezTo>
                    <a:pt x="313" y="21"/>
                    <a:pt x="283" y="0"/>
                    <a:pt x="249" y="0"/>
                  </a:cubicBezTo>
                  <a:cubicBezTo>
                    <a:pt x="218" y="0"/>
                    <a:pt x="197" y="27"/>
                    <a:pt x="191" y="39"/>
                  </a:cubicBezTo>
                  <a:cubicBezTo>
                    <a:pt x="178" y="10"/>
                    <a:pt x="146" y="0"/>
                    <a:pt x="115" y="0"/>
                  </a:cubicBezTo>
                  <a:cubicBezTo>
                    <a:pt x="46" y="0"/>
                    <a:pt x="8" y="78"/>
                    <a:pt x="8" y="99"/>
                  </a:cubicBezTo>
                  <a:cubicBezTo>
                    <a:pt x="8" y="108"/>
                    <a:pt x="16" y="108"/>
                    <a:pt x="21" y="108"/>
                  </a:cubicBezTo>
                  <a:cubicBezTo>
                    <a:pt x="29" y="108"/>
                    <a:pt x="31" y="108"/>
                    <a:pt x="33" y="99"/>
                  </a:cubicBezTo>
                  <a:cubicBezTo>
                    <a:pt x="48" y="42"/>
                    <a:pt x="89" y="24"/>
                    <a:pt x="111" y="24"/>
                  </a:cubicBezTo>
                  <a:cubicBezTo>
                    <a:pt x="133" y="24"/>
                    <a:pt x="142" y="34"/>
                    <a:pt x="142" y="54"/>
                  </a:cubicBezTo>
                  <a:cubicBezTo>
                    <a:pt x="142" y="66"/>
                    <a:pt x="135" y="102"/>
                    <a:pt x="131" y="126"/>
                  </a:cubicBezTo>
                  <a:lnTo>
                    <a:pt x="111" y="211"/>
                  </a:lnTo>
                  <a:cubicBezTo>
                    <a:pt x="103" y="250"/>
                    <a:pt x="84" y="269"/>
                    <a:pt x="64" y="269"/>
                  </a:cubicBezTo>
                  <a:cubicBezTo>
                    <a:pt x="61" y="269"/>
                    <a:pt x="48" y="269"/>
                    <a:pt x="38" y="260"/>
                  </a:cubicBezTo>
                  <a:cubicBezTo>
                    <a:pt x="57" y="253"/>
                    <a:pt x="68" y="232"/>
                    <a:pt x="68" y="215"/>
                  </a:cubicBezTo>
                  <a:cubicBezTo>
                    <a:pt x="68" y="200"/>
                    <a:pt x="57" y="187"/>
                    <a:pt x="40" y="187"/>
                  </a:cubicBezTo>
                  <a:cubicBezTo>
                    <a:pt x="21" y="187"/>
                    <a:pt x="0" y="205"/>
                    <a:pt x="0" y="235"/>
                  </a:cubicBezTo>
                  <a:cubicBezTo>
                    <a:pt x="0" y="269"/>
                    <a:pt x="29" y="290"/>
                    <a:pt x="63" y="290"/>
                  </a:cubicBezTo>
                  <a:cubicBezTo>
                    <a:pt x="94" y="290"/>
                    <a:pt x="116" y="263"/>
                    <a:pt x="123" y="253"/>
                  </a:cubicBezTo>
                  <a:cubicBezTo>
                    <a:pt x="136" y="279"/>
                    <a:pt x="166" y="290"/>
                    <a:pt x="197" y="290"/>
                  </a:cubicBezTo>
                  <a:cubicBezTo>
                    <a:pt x="268" y="290"/>
                    <a:pt x="306" y="214"/>
                    <a:pt x="306" y="191"/>
                  </a:cubicBezTo>
                  <a:cubicBezTo>
                    <a:pt x="306" y="182"/>
                    <a:pt x="298" y="182"/>
                    <a:pt x="291" y="182"/>
                  </a:cubicBezTo>
                  <a:cubicBezTo>
                    <a:pt x="285" y="182"/>
                    <a:pt x="282" y="182"/>
                    <a:pt x="280" y="191"/>
                  </a:cubicBezTo>
                  <a:cubicBezTo>
                    <a:pt x="264" y="250"/>
                    <a:pt x="225" y="269"/>
                    <a:pt x="202" y="269"/>
                  </a:cubicBezTo>
                  <a:cubicBezTo>
                    <a:pt x="180" y="269"/>
                    <a:pt x="171" y="256"/>
                    <a:pt x="171" y="236"/>
                  </a:cubicBezTo>
                  <a:cubicBezTo>
                    <a:pt x="171" y="224"/>
                    <a:pt x="179" y="190"/>
                    <a:pt x="183" y="167"/>
                  </a:cubicBezTo>
                  <a:cubicBezTo>
                    <a:pt x="187" y="151"/>
                    <a:pt x="199" y="90"/>
                    <a:pt x="202" y="81"/>
                  </a:cubicBezTo>
                  <a:cubicBezTo>
                    <a:pt x="210" y="43"/>
                    <a:pt x="229" y="24"/>
                    <a:pt x="248" y="24"/>
                  </a:cubicBezTo>
                  <a:cubicBezTo>
                    <a:pt x="252" y="24"/>
                    <a:pt x="265" y="24"/>
                    <a:pt x="276" y="3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9C9B9308-F95D-4128-86B1-B70AB4A52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4" y="2101"/>
              <a:ext cx="53" cy="45"/>
            </a:xfrm>
            <a:custGeom>
              <a:avLst/>
              <a:gdLst>
                <a:gd name="T0" fmla="*/ 29 w 237"/>
                <a:gd name="T1" fmla="*/ 169 h 201"/>
                <a:gd name="T2" fmla="*/ 25 w 237"/>
                <a:gd name="T3" fmla="*/ 187 h 201"/>
                <a:gd name="T4" fmla="*/ 39 w 237"/>
                <a:gd name="T5" fmla="*/ 200 h 201"/>
                <a:gd name="T6" fmla="*/ 54 w 237"/>
                <a:gd name="T7" fmla="*/ 190 h 201"/>
                <a:gd name="T8" fmla="*/ 60 w 237"/>
                <a:gd name="T9" fmla="*/ 163 h 201"/>
                <a:gd name="T10" fmla="*/ 69 w 237"/>
                <a:gd name="T11" fmla="*/ 124 h 201"/>
                <a:gd name="T12" fmla="*/ 76 w 237"/>
                <a:gd name="T13" fmla="*/ 93 h 201"/>
                <a:gd name="T14" fmla="*/ 91 w 237"/>
                <a:gd name="T15" fmla="*/ 54 h 201"/>
                <a:gd name="T16" fmla="*/ 150 w 237"/>
                <a:gd name="T17" fmla="*/ 12 h 201"/>
                <a:gd name="T18" fmla="*/ 172 w 237"/>
                <a:gd name="T19" fmla="*/ 43 h 201"/>
                <a:gd name="T20" fmla="*/ 150 w 237"/>
                <a:gd name="T21" fmla="*/ 138 h 201"/>
                <a:gd name="T22" fmla="*/ 144 w 237"/>
                <a:gd name="T23" fmla="*/ 161 h 201"/>
                <a:gd name="T24" fmla="*/ 180 w 237"/>
                <a:gd name="T25" fmla="*/ 200 h 201"/>
                <a:gd name="T26" fmla="*/ 236 w 237"/>
                <a:gd name="T27" fmla="*/ 133 h 201"/>
                <a:gd name="T28" fmla="*/ 230 w 237"/>
                <a:gd name="T29" fmla="*/ 126 h 201"/>
                <a:gd name="T30" fmla="*/ 222 w 237"/>
                <a:gd name="T31" fmla="*/ 135 h 201"/>
                <a:gd name="T32" fmla="*/ 182 w 237"/>
                <a:gd name="T33" fmla="*/ 188 h 201"/>
                <a:gd name="T34" fmla="*/ 172 w 237"/>
                <a:gd name="T35" fmla="*/ 172 h 201"/>
                <a:gd name="T36" fmla="*/ 182 w 237"/>
                <a:gd name="T37" fmla="*/ 136 h 201"/>
                <a:gd name="T38" fmla="*/ 202 w 237"/>
                <a:gd name="T39" fmla="*/ 51 h 201"/>
                <a:gd name="T40" fmla="*/ 152 w 237"/>
                <a:gd name="T41" fmla="*/ 0 h 201"/>
                <a:gd name="T42" fmla="*/ 86 w 237"/>
                <a:gd name="T43" fmla="*/ 39 h 201"/>
                <a:gd name="T44" fmla="*/ 46 w 237"/>
                <a:gd name="T45" fmla="*/ 0 h 201"/>
                <a:gd name="T46" fmla="*/ 14 w 237"/>
                <a:gd name="T47" fmla="*/ 25 h 201"/>
                <a:gd name="T48" fmla="*/ 0 w 237"/>
                <a:gd name="T49" fmla="*/ 69 h 201"/>
                <a:gd name="T50" fmla="*/ 7 w 237"/>
                <a:gd name="T51" fmla="*/ 73 h 201"/>
                <a:gd name="T52" fmla="*/ 16 w 237"/>
                <a:gd name="T53" fmla="*/ 61 h 201"/>
                <a:gd name="T54" fmla="*/ 44 w 237"/>
                <a:gd name="T55" fmla="*/ 12 h 201"/>
                <a:gd name="T56" fmla="*/ 56 w 237"/>
                <a:gd name="T57" fmla="*/ 34 h 201"/>
                <a:gd name="T58" fmla="*/ 50 w 237"/>
                <a:gd name="T59" fmla="*/ 72 h 201"/>
                <a:gd name="T60" fmla="*/ 40 w 237"/>
                <a:gd name="T61" fmla="*/ 111 h 201"/>
                <a:gd name="T62" fmla="*/ 29 w 237"/>
                <a:gd name="T63" fmla="*/ 169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7" h="201">
                  <a:moveTo>
                    <a:pt x="29" y="169"/>
                  </a:moveTo>
                  <a:cubicBezTo>
                    <a:pt x="29" y="173"/>
                    <a:pt x="25" y="185"/>
                    <a:pt x="25" y="187"/>
                  </a:cubicBezTo>
                  <a:cubicBezTo>
                    <a:pt x="25" y="197"/>
                    <a:pt x="33" y="200"/>
                    <a:pt x="39" y="200"/>
                  </a:cubicBezTo>
                  <a:cubicBezTo>
                    <a:pt x="46" y="200"/>
                    <a:pt x="52" y="196"/>
                    <a:pt x="54" y="190"/>
                  </a:cubicBezTo>
                  <a:cubicBezTo>
                    <a:pt x="55" y="187"/>
                    <a:pt x="60" y="172"/>
                    <a:pt x="60" y="163"/>
                  </a:cubicBezTo>
                  <a:cubicBezTo>
                    <a:pt x="63" y="154"/>
                    <a:pt x="65" y="135"/>
                    <a:pt x="69" y="124"/>
                  </a:cubicBezTo>
                  <a:cubicBezTo>
                    <a:pt x="72" y="114"/>
                    <a:pt x="73" y="105"/>
                    <a:pt x="76" y="93"/>
                  </a:cubicBezTo>
                  <a:cubicBezTo>
                    <a:pt x="80" y="75"/>
                    <a:pt x="80" y="72"/>
                    <a:pt x="91" y="54"/>
                  </a:cubicBezTo>
                  <a:cubicBezTo>
                    <a:pt x="103" y="36"/>
                    <a:pt x="120" y="12"/>
                    <a:pt x="150" y="12"/>
                  </a:cubicBezTo>
                  <a:cubicBezTo>
                    <a:pt x="172" y="12"/>
                    <a:pt x="172" y="34"/>
                    <a:pt x="172" y="43"/>
                  </a:cubicBezTo>
                  <a:cubicBezTo>
                    <a:pt x="172" y="70"/>
                    <a:pt x="157" y="118"/>
                    <a:pt x="150" y="138"/>
                  </a:cubicBezTo>
                  <a:cubicBezTo>
                    <a:pt x="146" y="151"/>
                    <a:pt x="144" y="154"/>
                    <a:pt x="144" y="161"/>
                  </a:cubicBezTo>
                  <a:cubicBezTo>
                    <a:pt x="144" y="185"/>
                    <a:pt x="162" y="200"/>
                    <a:pt x="180" y="200"/>
                  </a:cubicBezTo>
                  <a:cubicBezTo>
                    <a:pt x="219" y="200"/>
                    <a:pt x="236" y="140"/>
                    <a:pt x="236" y="133"/>
                  </a:cubicBezTo>
                  <a:cubicBezTo>
                    <a:pt x="236" y="126"/>
                    <a:pt x="232" y="126"/>
                    <a:pt x="230" y="126"/>
                  </a:cubicBezTo>
                  <a:cubicBezTo>
                    <a:pt x="226" y="126"/>
                    <a:pt x="225" y="129"/>
                    <a:pt x="222" y="135"/>
                  </a:cubicBezTo>
                  <a:cubicBezTo>
                    <a:pt x="214" y="169"/>
                    <a:pt x="197" y="188"/>
                    <a:pt x="182" y="188"/>
                  </a:cubicBezTo>
                  <a:cubicBezTo>
                    <a:pt x="174" y="188"/>
                    <a:pt x="172" y="182"/>
                    <a:pt x="172" y="172"/>
                  </a:cubicBezTo>
                  <a:cubicBezTo>
                    <a:pt x="172" y="161"/>
                    <a:pt x="174" y="155"/>
                    <a:pt x="182" y="136"/>
                  </a:cubicBezTo>
                  <a:cubicBezTo>
                    <a:pt x="185" y="123"/>
                    <a:pt x="202" y="75"/>
                    <a:pt x="202" y="51"/>
                  </a:cubicBezTo>
                  <a:cubicBezTo>
                    <a:pt x="202" y="7"/>
                    <a:pt x="172" y="0"/>
                    <a:pt x="152" y="0"/>
                  </a:cubicBezTo>
                  <a:cubicBezTo>
                    <a:pt x="119" y="0"/>
                    <a:pt x="97" y="24"/>
                    <a:pt x="86" y="39"/>
                  </a:cubicBezTo>
                  <a:cubicBezTo>
                    <a:pt x="84" y="10"/>
                    <a:pt x="60" y="0"/>
                    <a:pt x="46" y="0"/>
                  </a:cubicBezTo>
                  <a:cubicBezTo>
                    <a:pt x="29" y="0"/>
                    <a:pt x="18" y="15"/>
                    <a:pt x="14" y="25"/>
                  </a:cubicBezTo>
                  <a:cubicBezTo>
                    <a:pt x="5" y="39"/>
                    <a:pt x="0" y="66"/>
                    <a:pt x="0" y="69"/>
                  </a:cubicBezTo>
                  <a:cubicBezTo>
                    <a:pt x="0" y="73"/>
                    <a:pt x="5" y="73"/>
                    <a:pt x="7" y="73"/>
                  </a:cubicBezTo>
                  <a:cubicBezTo>
                    <a:pt x="13" y="73"/>
                    <a:pt x="13" y="72"/>
                    <a:pt x="16" y="61"/>
                  </a:cubicBezTo>
                  <a:cubicBezTo>
                    <a:pt x="22" y="34"/>
                    <a:pt x="29" y="12"/>
                    <a:pt x="44" y="12"/>
                  </a:cubicBezTo>
                  <a:cubicBezTo>
                    <a:pt x="54" y="12"/>
                    <a:pt x="56" y="21"/>
                    <a:pt x="56" y="34"/>
                  </a:cubicBezTo>
                  <a:cubicBezTo>
                    <a:pt x="56" y="43"/>
                    <a:pt x="54" y="60"/>
                    <a:pt x="50" y="72"/>
                  </a:cubicBezTo>
                  <a:cubicBezTo>
                    <a:pt x="47" y="82"/>
                    <a:pt x="44" y="102"/>
                    <a:pt x="40" y="111"/>
                  </a:cubicBezTo>
                  <a:lnTo>
                    <a:pt x="29" y="16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44" name="Line 5">
            <a:extLst>
              <a:ext uri="{FF2B5EF4-FFF2-40B4-BE49-F238E27FC236}">
                <a16:creationId xmlns:a16="http://schemas.microsoft.com/office/drawing/2014/main" id="{7873D7EB-74CC-4E87-9A47-D8E47D67ADC3}"/>
              </a:ext>
            </a:extLst>
          </p:cNvPr>
          <p:cNvSpPr>
            <a:spLocks noChangeShapeType="1"/>
          </p:cNvSpPr>
          <p:nvPr/>
        </p:nvSpPr>
        <p:spPr bwMode="auto">
          <a:xfrm>
            <a:off x="4108433" y="2629093"/>
            <a:ext cx="36513" cy="1331913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5" name="Freeform 6">
            <a:extLst>
              <a:ext uri="{FF2B5EF4-FFF2-40B4-BE49-F238E27FC236}">
                <a16:creationId xmlns:a16="http://schemas.microsoft.com/office/drawing/2014/main" id="{17752FE4-87F1-4E73-9690-FA28DBCB53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1859" y="2628481"/>
            <a:ext cx="576262" cy="1331913"/>
          </a:xfrm>
          <a:custGeom>
            <a:avLst/>
            <a:gdLst>
              <a:gd name="T0" fmla="*/ 1600 w 1601"/>
              <a:gd name="T1" fmla="*/ 3700 h 3701"/>
              <a:gd name="T2" fmla="*/ 700 w 1601"/>
              <a:gd name="T3" fmla="*/ 1500 h 3701"/>
              <a:gd name="T4" fmla="*/ 1500 w 1601"/>
              <a:gd name="T5" fmla="*/ 0 h 3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01" h="3701">
                <a:moveTo>
                  <a:pt x="1600" y="3700"/>
                </a:moveTo>
                <a:cubicBezTo>
                  <a:pt x="1500" y="2700"/>
                  <a:pt x="0" y="2200"/>
                  <a:pt x="700" y="1500"/>
                </a:cubicBezTo>
                <a:cubicBezTo>
                  <a:pt x="1401" y="800"/>
                  <a:pt x="1401" y="800"/>
                  <a:pt x="1500" y="0"/>
                </a:cubicBezTo>
              </a:path>
            </a:pathLst>
          </a:custGeom>
          <a:noFill/>
          <a:ln w="291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608978-5F5F-4053-8521-109B7630B6C9}"/>
                  </a:ext>
                </a:extLst>
              </p:cNvPr>
              <p:cNvSpPr txBox="1"/>
              <p:nvPr/>
            </p:nvSpPr>
            <p:spPr>
              <a:xfrm>
                <a:off x="5939233" y="2020105"/>
                <a:ext cx="23358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608978-5F5F-4053-8521-109B7630B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233" y="2020105"/>
                <a:ext cx="2335832" cy="369332"/>
              </a:xfrm>
              <a:prstGeom prst="rect">
                <a:avLst/>
              </a:prstGeom>
              <a:blipFill>
                <a:blip r:embed="rId5"/>
                <a:stretch>
                  <a:fillRect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0" name="Group 31">
            <a:extLst>
              <a:ext uri="{FF2B5EF4-FFF2-40B4-BE49-F238E27FC236}">
                <a16:creationId xmlns:a16="http://schemas.microsoft.com/office/drawing/2014/main" id="{3165D7A9-5493-42AB-B88F-7666C3847C97}"/>
              </a:ext>
            </a:extLst>
          </p:cNvPr>
          <p:cNvGrpSpPr>
            <a:grpSpLocks/>
          </p:cNvGrpSpPr>
          <p:nvPr/>
        </p:nvGrpSpPr>
        <p:grpSpPr bwMode="auto">
          <a:xfrm>
            <a:off x="2065856" y="2146675"/>
            <a:ext cx="1931987" cy="288925"/>
            <a:chOff x="2297" y="1429"/>
            <a:chExt cx="1217" cy="182"/>
          </a:xfrm>
        </p:grpSpPr>
        <p:sp>
          <p:nvSpPr>
            <p:cNvPr id="91" name="Freeform 32">
              <a:extLst>
                <a:ext uri="{FF2B5EF4-FFF2-40B4-BE49-F238E27FC236}">
                  <a16:creationId xmlns:a16="http://schemas.microsoft.com/office/drawing/2014/main" id="{915CAFB9-81E9-432A-87F5-3B1B2BFD2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7" y="1429"/>
              <a:ext cx="1218" cy="182"/>
            </a:xfrm>
            <a:custGeom>
              <a:avLst/>
              <a:gdLst>
                <a:gd name="T0" fmla="*/ 2687 w 5374"/>
                <a:gd name="T1" fmla="*/ 806 h 807"/>
                <a:gd name="T2" fmla="*/ 0 w 5374"/>
                <a:gd name="T3" fmla="*/ 806 h 807"/>
                <a:gd name="T4" fmla="*/ 0 w 5374"/>
                <a:gd name="T5" fmla="*/ 0 h 807"/>
                <a:gd name="T6" fmla="*/ 5373 w 5374"/>
                <a:gd name="T7" fmla="*/ 0 h 807"/>
                <a:gd name="T8" fmla="*/ 5373 w 5374"/>
                <a:gd name="T9" fmla="*/ 806 h 807"/>
                <a:gd name="T10" fmla="*/ 2687 w 5374"/>
                <a:gd name="T11" fmla="*/ 806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74" h="807">
                  <a:moveTo>
                    <a:pt x="2687" y="806"/>
                  </a:moveTo>
                  <a:lnTo>
                    <a:pt x="0" y="806"/>
                  </a:lnTo>
                  <a:lnTo>
                    <a:pt x="0" y="0"/>
                  </a:lnTo>
                  <a:lnTo>
                    <a:pt x="5373" y="0"/>
                  </a:lnTo>
                  <a:lnTo>
                    <a:pt x="5373" y="806"/>
                  </a:lnTo>
                  <a:lnTo>
                    <a:pt x="2687" y="806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2" name="Freeform 33">
              <a:extLst>
                <a:ext uri="{FF2B5EF4-FFF2-40B4-BE49-F238E27FC236}">
                  <a16:creationId xmlns:a16="http://schemas.microsoft.com/office/drawing/2014/main" id="{8B865502-8974-4AF7-9F09-02492C24B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0" y="1501"/>
              <a:ext cx="62" cy="103"/>
            </a:xfrm>
            <a:custGeom>
              <a:avLst/>
              <a:gdLst>
                <a:gd name="T0" fmla="*/ 275 w 279"/>
                <a:gd name="T1" fmla="*/ 43 h 457"/>
                <a:gd name="T2" fmla="*/ 278 w 279"/>
                <a:gd name="T3" fmla="*/ 28 h 457"/>
                <a:gd name="T4" fmla="*/ 261 w 279"/>
                <a:gd name="T5" fmla="*/ 8 h 457"/>
                <a:gd name="T6" fmla="*/ 238 w 279"/>
                <a:gd name="T7" fmla="*/ 22 h 457"/>
                <a:gd name="T8" fmla="*/ 230 w 279"/>
                <a:gd name="T9" fmla="*/ 60 h 457"/>
                <a:gd name="T10" fmla="*/ 219 w 279"/>
                <a:gd name="T11" fmla="*/ 116 h 457"/>
                <a:gd name="T12" fmla="*/ 190 w 279"/>
                <a:gd name="T13" fmla="*/ 243 h 457"/>
                <a:gd name="T14" fmla="*/ 125 w 279"/>
                <a:gd name="T15" fmla="*/ 303 h 457"/>
                <a:gd name="T16" fmla="*/ 85 w 279"/>
                <a:gd name="T17" fmla="*/ 246 h 457"/>
                <a:gd name="T18" fmla="*/ 118 w 279"/>
                <a:gd name="T19" fmla="*/ 108 h 457"/>
                <a:gd name="T20" fmla="*/ 128 w 279"/>
                <a:gd name="T21" fmla="*/ 58 h 457"/>
                <a:gd name="T22" fmla="*/ 78 w 279"/>
                <a:gd name="T23" fmla="*/ 0 h 457"/>
                <a:gd name="T24" fmla="*/ 0 w 279"/>
                <a:gd name="T25" fmla="*/ 108 h 457"/>
                <a:gd name="T26" fmla="*/ 7 w 279"/>
                <a:gd name="T27" fmla="*/ 116 h 457"/>
                <a:gd name="T28" fmla="*/ 17 w 279"/>
                <a:gd name="T29" fmla="*/ 101 h 457"/>
                <a:gd name="T30" fmla="*/ 78 w 279"/>
                <a:gd name="T31" fmla="*/ 17 h 457"/>
                <a:gd name="T32" fmla="*/ 92 w 279"/>
                <a:gd name="T33" fmla="*/ 38 h 457"/>
                <a:gd name="T34" fmla="*/ 82 w 279"/>
                <a:gd name="T35" fmla="*/ 88 h 457"/>
                <a:gd name="T36" fmla="*/ 48 w 279"/>
                <a:gd name="T37" fmla="*/ 236 h 457"/>
                <a:gd name="T38" fmla="*/ 121 w 279"/>
                <a:gd name="T39" fmla="*/ 319 h 457"/>
                <a:gd name="T40" fmla="*/ 180 w 279"/>
                <a:gd name="T41" fmla="*/ 288 h 457"/>
                <a:gd name="T42" fmla="*/ 143 w 279"/>
                <a:gd name="T43" fmla="*/ 396 h 457"/>
                <a:gd name="T44" fmla="*/ 77 w 279"/>
                <a:gd name="T45" fmla="*/ 441 h 457"/>
                <a:gd name="T46" fmla="*/ 31 w 279"/>
                <a:gd name="T47" fmla="*/ 411 h 457"/>
                <a:gd name="T48" fmla="*/ 58 w 279"/>
                <a:gd name="T49" fmla="*/ 402 h 457"/>
                <a:gd name="T50" fmla="*/ 68 w 279"/>
                <a:gd name="T51" fmla="*/ 372 h 457"/>
                <a:gd name="T52" fmla="*/ 45 w 279"/>
                <a:gd name="T53" fmla="*/ 347 h 457"/>
                <a:gd name="T54" fmla="*/ 11 w 279"/>
                <a:gd name="T55" fmla="*/ 396 h 457"/>
                <a:gd name="T56" fmla="*/ 77 w 279"/>
                <a:gd name="T57" fmla="*/ 456 h 457"/>
                <a:gd name="T58" fmla="*/ 216 w 279"/>
                <a:gd name="T59" fmla="*/ 311 h 457"/>
                <a:gd name="T60" fmla="*/ 275 w 279"/>
                <a:gd name="T61" fmla="*/ 43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9" h="457">
                  <a:moveTo>
                    <a:pt x="275" y="43"/>
                  </a:moveTo>
                  <a:cubicBezTo>
                    <a:pt x="278" y="33"/>
                    <a:pt x="278" y="32"/>
                    <a:pt x="278" y="28"/>
                  </a:cubicBezTo>
                  <a:cubicBezTo>
                    <a:pt x="278" y="13"/>
                    <a:pt x="270" y="8"/>
                    <a:pt x="261" y="8"/>
                  </a:cubicBezTo>
                  <a:cubicBezTo>
                    <a:pt x="254" y="8"/>
                    <a:pt x="244" y="12"/>
                    <a:pt x="238" y="22"/>
                  </a:cubicBezTo>
                  <a:cubicBezTo>
                    <a:pt x="237" y="27"/>
                    <a:pt x="233" y="48"/>
                    <a:pt x="230" y="60"/>
                  </a:cubicBezTo>
                  <a:cubicBezTo>
                    <a:pt x="227" y="78"/>
                    <a:pt x="221" y="98"/>
                    <a:pt x="219" y="116"/>
                  </a:cubicBezTo>
                  <a:lnTo>
                    <a:pt x="190" y="243"/>
                  </a:lnTo>
                  <a:cubicBezTo>
                    <a:pt x="189" y="253"/>
                    <a:pt x="163" y="303"/>
                    <a:pt x="125" y="303"/>
                  </a:cubicBezTo>
                  <a:cubicBezTo>
                    <a:pt x="92" y="303"/>
                    <a:pt x="85" y="273"/>
                    <a:pt x="85" y="246"/>
                  </a:cubicBezTo>
                  <a:cubicBezTo>
                    <a:pt x="85" y="213"/>
                    <a:pt x="97" y="171"/>
                    <a:pt x="118" y="108"/>
                  </a:cubicBezTo>
                  <a:cubicBezTo>
                    <a:pt x="126" y="80"/>
                    <a:pt x="128" y="71"/>
                    <a:pt x="128" y="58"/>
                  </a:cubicBezTo>
                  <a:cubicBezTo>
                    <a:pt x="128" y="27"/>
                    <a:pt x="109" y="0"/>
                    <a:pt x="78" y="0"/>
                  </a:cubicBezTo>
                  <a:cubicBezTo>
                    <a:pt x="23" y="0"/>
                    <a:pt x="0" y="101"/>
                    <a:pt x="0" y="108"/>
                  </a:cubicBezTo>
                  <a:cubicBezTo>
                    <a:pt x="0" y="116"/>
                    <a:pt x="6" y="116"/>
                    <a:pt x="7" y="116"/>
                  </a:cubicBezTo>
                  <a:cubicBezTo>
                    <a:pt x="14" y="116"/>
                    <a:pt x="14" y="113"/>
                    <a:pt x="17" y="101"/>
                  </a:cubicBezTo>
                  <a:cubicBezTo>
                    <a:pt x="33" y="37"/>
                    <a:pt x="58" y="17"/>
                    <a:pt x="78" y="17"/>
                  </a:cubicBezTo>
                  <a:cubicBezTo>
                    <a:pt x="82" y="17"/>
                    <a:pt x="92" y="17"/>
                    <a:pt x="92" y="38"/>
                  </a:cubicBezTo>
                  <a:cubicBezTo>
                    <a:pt x="92" y="57"/>
                    <a:pt x="87" y="73"/>
                    <a:pt x="82" y="88"/>
                  </a:cubicBezTo>
                  <a:cubicBezTo>
                    <a:pt x="58" y="161"/>
                    <a:pt x="48" y="203"/>
                    <a:pt x="48" y="236"/>
                  </a:cubicBezTo>
                  <a:cubicBezTo>
                    <a:pt x="48" y="298"/>
                    <a:pt x="85" y="319"/>
                    <a:pt x="121" y="319"/>
                  </a:cubicBezTo>
                  <a:cubicBezTo>
                    <a:pt x="145" y="319"/>
                    <a:pt x="165" y="308"/>
                    <a:pt x="180" y="288"/>
                  </a:cubicBezTo>
                  <a:cubicBezTo>
                    <a:pt x="173" y="323"/>
                    <a:pt x="167" y="357"/>
                    <a:pt x="143" y="396"/>
                  </a:cubicBezTo>
                  <a:cubicBezTo>
                    <a:pt x="126" y="421"/>
                    <a:pt x="104" y="441"/>
                    <a:pt x="77" y="441"/>
                  </a:cubicBezTo>
                  <a:cubicBezTo>
                    <a:pt x="68" y="441"/>
                    <a:pt x="41" y="437"/>
                    <a:pt x="31" y="411"/>
                  </a:cubicBezTo>
                  <a:cubicBezTo>
                    <a:pt x="41" y="411"/>
                    <a:pt x="48" y="411"/>
                    <a:pt x="58" y="402"/>
                  </a:cubicBezTo>
                  <a:cubicBezTo>
                    <a:pt x="62" y="396"/>
                    <a:pt x="68" y="387"/>
                    <a:pt x="68" y="372"/>
                  </a:cubicBezTo>
                  <a:cubicBezTo>
                    <a:pt x="68" y="351"/>
                    <a:pt x="51" y="347"/>
                    <a:pt x="45" y="347"/>
                  </a:cubicBezTo>
                  <a:cubicBezTo>
                    <a:pt x="33" y="347"/>
                    <a:pt x="11" y="359"/>
                    <a:pt x="11" y="396"/>
                  </a:cubicBezTo>
                  <a:cubicBezTo>
                    <a:pt x="11" y="429"/>
                    <a:pt x="40" y="456"/>
                    <a:pt x="77" y="456"/>
                  </a:cubicBezTo>
                  <a:cubicBezTo>
                    <a:pt x="139" y="456"/>
                    <a:pt x="202" y="391"/>
                    <a:pt x="216" y="311"/>
                  </a:cubicBezTo>
                  <a:lnTo>
                    <a:pt x="275" y="4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3" name="Freeform 34">
              <a:extLst>
                <a:ext uri="{FF2B5EF4-FFF2-40B4-BE49-F238E27FC236}">
                  <a16:creationId xmlns:a16="http://schemas.microsoft.com/office/drawing/2014/main" id="{537EF773-362A-45FE-9526-A273CF47CC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7" y="1546"/>
              <a:ext cx="58" cy="50"/>
            </a:xfrm>
            <a:custGeom>
              <a:avLst/>
              <a:gdLst>
                <a:gd name="T0" fmla="*/ 31 w 258"/>
                <a:gd name="T1" fmla="*/ 188 h 224"/>
                <a:gd name="T2" fmla="*/ 27 w 258"/>
                <a:gd name="T3" fmla="*/ 208 h 224"/>
                <a:gd name="T4" fmla="*/ 43 w 258"/>
                <a:gd name="T5" fmla="*/ 223 h 224"/>
                <a:gd name="T6" fmla="*/ 58 w 258"/>
                <a:gd name="T7" fmla="*/ 211 h 224"/>
                <a:gd name="T8" fmla="*/ 65 w 258"/>
                <a:gd name="T9" fmla="*/ 181 h 224"/>
                <a:gd name="T10" fmla="*/ 75 w 258"/>
                <a:gd name="T11" fmla="*/ 138 h 224"/>
                <a:gd name="T12" fmla="*/ 82 w 258"/>
                <a:gd name="T13" fmla="*/ 103 h 224"/>
                <a:gd name="T14" fmla="*/ 99 w 258"/>
                <a:gd name="T15" fmla="*/ 60 h 224"/>
                <a:gd name="T16" fmla="*/ 163 w 258"/>
                <a:gd name="T17" fmla="*/ 13 h 224"/>
                <a:gd name="T18" fmla="*/ 187 w 258"/>
                <a:gd name="T19" fmla="*/ 48 h 224"/>
                <a:gd name="T20" fmla="*/ 163 w 258"/>
                <a:gd name="T21" fmla="*/ 153 h 224"/>
                <a:gd name="T22" fmla="*/ 156 w 258"/>
                <a:gd name="T23" fmla="*/ 180 h 224"/>
                <a:gd name="T24" fmla="*/ 196 w 258"/>
                <a:gd name="T25" fmla="*/ 223 h 224"/>
                <a:gd name="T26" fmla="*/ 257 w 258"/>
                <a:gd name="T27" fmla="*/ 148 h 224"/>
                <a:gd name="T28" fmla="*/ 250 w 258"/>
                <a:gd name="T29" fmla="*/ 140 h 224"/>
                <a:gd name="T30" fmla="*/ 241 w 258"/>
                <a:gd name="T31" fmla="*/ 150 h 224"/>
                <a:gd name="T32" fmla="*/ 197 w 258"/>
                <a:gd name="T33" fmla="*/ 209 h 224"/>
                <a:gd name="T34" fmla="*/ 187 w 258"/>
                <a:gd name="T35" fmla="*/ 191 h 224"/>
                <a:gd name="T36" fmla="*/ 197 w 258"/>
                <a:gd name="T37" fmla="*/ 151 h 224"/>
                <a:gd name="T38" fmla="*/ 220 w 258"/>
                <a:gd name="T39" fmla="*/ 57 h 224"/>
                <a:gd name="T40" fmla="*/ 165 w 258"/>
                <a:gd name="T41" fmla="*/ 0 h 224"/>
                <a:gd name="T42" fmla="*/ 94 w 258"/>
                <a:gd name="T43" fmla="*/ 43 h 224"/>
                <a:gd name="T44" fmla="*/ 50 w 258"/>
                <a:gd name="T45" fmla="*/ 0 h 224"/>
                <a:gd name="T46" fmla="*/ 16 w 258"/>
                <a:gd name="T47" fmla="*/ 28 h 224"/>
                <a:gd name="T48" fmla="*/ 0 w 258"/>
                <a:gd name="T49" fmla="*/ 76 h 224"/>
                <a:gd name="T50" fmla="*/ 7 w 258"/>
                <a:gd name="T51" fmla="*/ 81 h 224"/>
                <a:gd name="T52" fmla="*/ 17 w 258"/>
                <a:gd name="T53" fmla="*/ 68 h 224"/>
                <a:gd name="T54" fmla="*/ 48 w 258"/>
                <a:gd name="T55" fmla="*/ 13 h 224"/>
                <a:gd name="T56" fmla="*/ 61 w 258"/>
                <a:gd name="T57" fmla="*/ 38 h 224"/>
                <a:gd name="T58" fmla="*/ 54 w 258"/>
                <a:gd name="T59" fmla="*/ 80 h 224"/>
                <a:gd name="T60" fmla="*/ 44 w 258"/>
                <a:gd name="T61" fmla="*/ 123 h 224"/>
                <a:gd name="T62" fmla="*/ 31 w 258"/>
                <a:gd name="T63" fmla="*/ 188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58" h="224">
                  <a:moveTo>
                    <a:pt x="31" y="188"/>
                  </a:moveTo>
                  <a:cubicBezTo>
                    <a:pt x="31" y="193"/>
                    <a:pt x="27" y="206"/>
                    <a:pt x="27" y="208"/>
                  </a:cubicBezTo>
                  <a:cubicBezTo>
                    <a:pt x="27" y="219"/>
                    <a:pt x="35" y="223"/>
                    <a:pt x="43" y="223"/>
                  </a:cubicBezTo>
                  <a:cubicBezTo>
                    <a:pt x="50" y="223"/>
                    <a:pt x="57" y="218"/>
                    <a:pt x="58" y="211"/>
                  </a:cubicBezTo>
                  <a:cubicBezTo>
                    <a:pt x="60" y="208"/>
                    <a:pt x="65" y="191"/>
                    <a:pt x="65" y="181"/>
                  </a:cubicBezTo>
                  <a:cubicBezTo>
                    <a:pt x="68" y="171"/>
                    <a:pt x="71" y="150"/>
                    <a:pt x="75" y="138"/>
                  </a:cubicBezTo>
                  <a:cubicBezTo>
                    <a:pt x="78" y="126"/>
                    <a:pt x="79" y="116"/>
                    <a:pt x="82" y="103"/>
                  </a:cubicBezTo>
                  <a:cubicBezTo>
                    <a:pt x="87" y="83"/>
                    <a:pt x="87" y="80"/>
                    <a:pt x="99" y="60"/>
                  </a:cubicBezTo>
                  <a:cubicBezTo>
                    <a:pt x="112" y="40"/>
                    <a:pt x="131" y="13"/>
                    <a:pt x="163" y="13"/>
                  </a:cubicBezTo>
                  <a:cubicBezTo>
                    <a:pt x="187" y="13"/>
                    <a:pt x="187" y="38"/>
                    <a:pt x="187" y="48"/>
                  </a:cubicBezTo>
                  <a:cubicBezTo>
                    <a:pt x="187" y="78"/>
                    <a:pt x="170" y="131"/>
                    <a:pt x="163" y="153"/>
                  </a:cubicBezTo>
                  <a:cubicBezTo>
                    <a:pt x="159" y="168"/>
                    <a:pt x="156" y="171"/>
                    <a:pt x="156" y="180"/>
                  </a:cubicBezTo>
                  <a:cubicBezTo>
                    <a:pt x="156" y="206"/>
                    <a:pt x="176" y="223"/>
                    <a:pt x="196" y="223"/>
                  </a:cubicBezTo>
                  <a:cubicBezTo>
                    <a:pt x="238" y="223"/>
                    <a:pt x="257" y="156"/>
                    <a:pt x="257" y="148"/>
                  </a:cubicBezTo>
                  <a:cubicBezTo>
                    <a:pt x="257" y="140"/>
                    <a:pt x="253" y="140"/>
                    <a:pt x="250" y="140"/>
                  </a:cubicBezTo>
                  <a:cubicBezTo>
                    <a:pt x="246" y="140"/>
                    <a:pt x="244" y="143"/>
                    <a:pt x="241" y="150"/>
                  </a:cubicBezTo>
                  <a:cubicBezTo>
                    <a:pt x="233" y="188"/>
                    <a:pt x="214" y="209"/>
                    <a:pt x="197" y="209"/>
                  </a:cubicBezTo>
                  <a:cubicBezTo>
                    <a:pt x="189" y="209"/>
                    <a:pt x="187" y="203"/>
                    <a:pt x="187" y="191"/>
                  </a:cubicBezTo>
                  <a:cubicBezTo>
                    <a:pt x="187" y="180"/>
                    <a:pt x="189" y="173"/>
                    <a:pt x="197" y="151"/>
                  </a:cubicBezTo>
                  <a:cubicBezTo>
                    <a:pt x="202" y="136"/>
                    <a:pt x="220" y="83"/>
                    <a:pt x="220" y="57"/>
                  </a:cubicBezTo>
                  <a:cubicBezTo>
                    <a:pt x="220" y="8"/>
                    <a:pt x="187" y="0"/>
                    <a:pt x="165" y="0"/>
                  </a:cubicBezTo>
                  <a:cubicBezTo>
                    <a:pt x="129" y="0"/>
                    <a:pt x="105" y="27"/>
                    <a:pt x="94" y="43"/>
                  </a:cubicBezTo>
                  <a:cubicBezTo>
                    <a:pt x="91" y="12"/>
                    <a:pt x="65" y="0"/>
                    <a:pt x="50" y="0"/>
                  </a:cubicBezTo>
                  <a:cubicBezTo>
                    <a:pt x="31" y="0"/>
                    <a:pt x="20" y="17"/>
                    <a:pt x="16" y="28"/>
                  </a:cubicBezTo>
                  <a:cubicBezTo>
                    <a:pt x="6" y="43"/>
                    <a:pt x="0" y="73"/>
                    <a:pt x="0" y="76"/>
                  </a:cubicBezTo>
                  <a:cubicBezTo>
                    <a:pt x="0" y="81"/>
                    <a:pt x="6" y="81"/>
                    <a:pt x="7" y="81"/>
                  </a:cubicBezTo>
                  <a:cubicBezTo>
                    <a:pt x="14" y="81"/>
                    <a:pt x="14" y="80"/>
                    <a:pt x="17" y="68"/>
                  </a:cubicBezTo>
                  <a:cubicBezTo>
                    <a:pt x="24" y="38"/>
                    <a:pt x="31" y="13"/>
                    <a:pt x="48" y="13"/>
                  </a:cubicBezTo>
                  <a:cubicBezTo>
                    <a:pt x="58" y="13"/>
                    <a:pt x="61" y="23"/>
                    <a:pt x="61" y="38"/>
                  </a:cubicBezTo>
                  <a:cubicBezTo>
                    <a:pt x="61" y="48"/>
                    <a:pt x="58" y="67"/>
                    <a:pt x="54" y="80"/>
                  </a:cubicBezTo>
                  <a:cubicBezTo>
                    <a:pt x="51" y="91"/>
                    <a:pt x="48" y="113"/>
                    <a:pt x="44" y="123"/>
                  </a:cubicBezTo>
                  <a:lnTo>
                    <a:pt x="31" y="1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4" name="Freeform 35">
              <a:extLst>
                <a:ext uri="{FF2B5EF4-FFF2-40B4-BE49-F238E27FC236}">
                  <a16:creationId xmlns:a16="http://schemas.microsoft.com/office/drawing/2014/main" id="{C2EA8694-C356-4C7E-8D68-79EFF6B738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2" y="1513"/>
              <a:ext cx="90" cy="37"/>
            </a:xfrm>
            <a:custGeom>
              <a:avLst/>
              <a:gdLst>
                <a:gd name="T0" fmla="*/ 400 w 401"/>
                <a:gd name="T1" fmla="*/ 23 h 167"/>
                <a:gd name="T2" fmla="*/ 392 w 401"/>
                <a:gd name="T3" fmla="*/ 0 h 167"/>
                <a:gd name="T4" fmla="*/ 385 w 401"/>
                <a:gd name="T5" fmla="*/ 20 h 167"/>
                <a:gd name="T6" fmla="*/ 299 w 401"/>
                <a:gd name="T7" fmla="*/ 126 h 167"/>
                <a:gd name="T8" fmla="*/ 203 w 401"/>
                <a:gd name="T9" fmla="*/ 67 h 167"/>
                <a:gd name="T10" fmla="*/ 101 w 401"/>
                <a:gd name="T11" fmla="*/ 0 h 167"/>
                <a:gd name="T12" fmla="*/ 0 w 401"/>
                <a:gd name="T13" fmla="*/ 141 h 167"/>
                <a:gd name="T14" fmla="*/ 9 w 401"/>
                <a:gd name="T15" fmla="*/ 163 h 167"/>
                <a:gd name="T16" fmla="*/ 17 w 401"/>
                <a:gd name="T17" fmla="*/ 148 h 167"/>
                <a:gd name="T18" fmla="*/ 101 w 401"/>
                <a:gd name="T19" fmla="*/ 40 h 167"/>
                <a:gd name="T20" fmla="*/ 197 w 401"/>
                <a:gd name="T21" fmla="*/ 100 h 167"/>
                <a:gd name="T22" fmla="*/ 299 w 401"/>
                <a:gd name="T23" fmla="*/ 166 h 167"/>
                <a:gd name="T24" fmla="*/ 400 w 401"/>
                <a:gd name="T25" fmla="*/ 2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1" h="167">
                  <a:moveTo>
                    <a:pt x="400" y="23"/>
                  </a:moveTo>
                  <a:cubicBezTo>
                    <a:pt x="400" y="8"/>
                    <a:pt x="397" y="0"/>
                    <a:pt x="392" y="0"/>
                  </a:cubicBezTo>
                  <a:cubicBezTo>
                    <a:pt x="390" y="0"/>
                    <a:pt x="385" y="7"/>
                    <a:pt x="385" y="20"/>
                  </a:cubicBezTo>
                  <a:cubicBezTo>
                    <a:pt x="382" y="88"/>
                    <a:pt x="342" y="126"/>
                    <a:pt x="299" y="126"/>
                  </a:cubicBezTo>
                  <a:cubicBezTo>
                    <a:pt x="263" y="126"/>
                    <a:pt x="233" y="96"/>
                    <a:pt x="203" y="67"/>
                  </a:cubicBezTo>
                  <a:cubicBezTo>
                    <a:pt x="173" y="32"/>
                    <a:pt x="142" y="0"/>
                    <a:pt x="101" y="0"/>
                  </a:cubicBezTo>
                  <a:cubicBezTo>
                    <a:pt x="35" y="0"/>
                    <a:pt x="0" y="78"/>
                    <a:pt x="0" y="141"/>
                  </a:cubicBezTo>
                  <a:cubicBezTo>
                    <a:pt x="0" y="163"/>
                    <a:pt x="9" y="163"/>
                    <a:pt x="9" y="163"/>
                  </a:cubicBezTo>
                  <a:cubicBezTo>
                    <a:pt x="16" y="163"/>
                    <a:pt x="17" y="150"/>
                    <a:pt x="17" y="148"/>
                  </a:cubicBezTo>
                  <a:cubicBezTo>
                    <a:pt x="18" y="70"/>
                    <a:pt x="65" y="40"/>
                    <a:pt x="101" y="40"/>
                  </a:cubicBezTo>
                  <a:cubicBezTo>
                    <a:pt x="139" y="40"/>
                    <a:pt x="167" y="70"/>
                    <a:pt x="197" y="100"/>
                  </a:cubicBezTo>
                  <a:cubicBezTo>
                    <a:pt x="228" y="131"/>
                    <a:pt x="258" y="166"/>
                    <a:pt x="299" y="166"/>
                  </a:cubicBezTo>
                  <a:cubicBezTo>
                    <a:pt x="365" y="166"/>
                    <a:pt x="400" y="88"/>
                    <a:pt x="400" y="2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5" name="Freeform 36">
              <a:extLst>
                <a:ext uri="{FF2B5EF4-FFF2-40B4-BE49-F238E27FC236}">
                  <a16:creationId xmlns:a16="http://schemas.microsoft.com/office/drawing/2014/main" id="{0838223C-9844-421D-9566-0735587EE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3" y="1449"/>
              <a:ext cx="136" cy="131"/>
            </a:xfrm>
            <a:custGeom>
              <a:avLst/>
              <a:gdLst>
                <a:gd name="T0" fmla="*/ 202 w 604"/>
                <a:gd name="T1" fmla="*/ 141 h 581"/>
                <a:gd name="T2" fmla="*/ 253 w 604"/>
                <a:gd name="T3" fmla="*/ 318 h 581"/>
                <a:gd name="T4" fmla="*/ 343 w 604"/>
                <a:gd name="T5" fmla="*/ 549 h 581"/>
                <a:gd name="T6" fmla="*/ 358 w 604"/>
                <a:gd name="T7" fmla="*/ 562 h 581"/>
                <a:gd name="T8" fmla="*/ 385 w 604"/>
                <a:gd name="T9" fmla="*/ 549 h 581"/>
                <a:gd name="T10" fmla="*/ 400 w 604"/>
                <a:gd name="T11" fmla="*/ 505 h 581"/>
                <a:gd name="T12" fmla="*/ 494 w 604"/>
                <a:gd name="T13" fmla="*/ 93 h 581"/>
                <a:gd name="T14" fmla="*/ 580 w 604"/>
                <a:gd name="T15" fmla="*/ 67 h 581"/>
                <a:gd name="T16" fmla="*/ 603 w 604"/>
                <a:gd name="T17" fmla="*/ 12 h 581"/>
                <a:gd name="T18" fmla="*/ 593 w 604"/>
                <a:gd name="T19" fmla="*/ 0 h 581"/>
                <a:gd name="T20" fmla="*/ 497 w 604"/>
                <a:gd name="T21" fmla="*/ 38 h 581"/>
                <a:gd name="T22" fmla="*/ 440 w 604"/>
                <a:gd name="T23" fmla="*/ 233 h 581"/>
                <a:gd name="T24" fmla="*/ 380 w 604"/>
                <a:gd name="T25" fmla="*/ 505 h 581"/>
                <a:gd name="T26" fmla="*/ 299 w 604"/>
                <a:gd name="T27" fmla="*/ 299 h 581"/>
                <a:gd name="T28" fmla="*/ 233 w 604"/>
                <a:gd name="T29" fmla="*/ 63 h 581"/>
                <a:gd name="T30" fmla="*/ 223 w 604"/>
                <a:gd name="T31" fmla="*/ 50 h 581"/>
                <a:gd name="T32" fmla="*/ 193 w 604"/>
                <a:gd name="T33" fmla="*/ 67 h 581"/>
                <a:gd name="T34" fmla="*/ 186 w 604"/>
                <a:gd name="T35" fmla="*/ 86 h 581"/>
                <a:gd name="T36" fmla="*/ 95 w 604"/>
                <a:gd name="T37" fmla="*/ 492 h 581"/>
                <a:gd name="T38" fmla="*/ 71 w 604"/>
                <a:gd name="T39" fmla="*/ 517 h 581"/>
                <a:gd name="T40" fmla="*/ 27 w 604"/>
                <a:gd name="T41" fmla="*/ 495 h 581"/>
                <a:gd name="T42" fmla="*/ 23 w 604"/>
                <a:gd name="T43" fmla="*/ 492 h 581"/>
                <a:gd name="T44" fmla="*/ 0 w 604"/>
                <a:gd name="T45" fmla="*/ 545 h 581"/>
                <a:gd name="T46" fmla="*/ 53 w 604"/>
                <a:gd name="T47" fmla="*/ 580 h 581"/>
                <a:gd name="T48" fmla="*/ 133 w 604"/>
                <a:gd name="T49" fmla="*/ 449 h 581"/>
                <a:gd name="T50" fmla="*/ 202 w 604"/>
                <a:gd name="T51" fmla="*/ 141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04" h="581">
                  <a:moveTo>
                    <a:pt x="202" y="141"/>
                  </a:moveTo>
                  <a:cubicBezTo>
                    <a:pt x="211" y="178"/>
                    <a:pt x="224" y="229"/>
                    <a:pt x="253" y="318"/>
                  </a:cubicBezTo>
                  <a:cubicBezTo>
                    <a:pt x="290" y="437"/>
                    <a:pt x="307" y="480"/>
                    <a:pt x="343" y="549"/>
                  </a:cubicBezTo>
                  <a:cubicBezTo>
                    <a:pt x="351" y="562"/>
                    <a:pt x="351" y="562"/>
                    <a:pt x="358" y="562"/>
                  </a:cubicBezTo>
                  <a:cubicBezTo>
                    <a:pt x="366" y="562"/>
                    <a:pt x="378" y="555"/>
                    <a:pt x="385" y="549"/>
                  </a:cubicBezTo>
                  <a:cubicBezTo>
                    <a:pt x="393" y="540"/>
                    <a:pt x="393" y="539"/>
                    <a:pt x="400" y="505"/>
                  </a:cubicBezTo>
                  <a:cubicBezTo>
                    <a:pt x="437" y="319"/>
                    <a:pt x="483" y="126"/>
                    <a:pt x="494" y="93"/>
                  </a:cubicBezTo>
                  <a:cubicBezTo>
                    <a:pt x="494" y="91"/>
                    <a:pt x="508" y="67"/>
                    <a:pt x="580" y="67"/>
                  </a:cubicBezTo>
                  <a:cubicBezTo>
                    <a:pt x="593" y="63"/>
                    <a:pt x="603" y="28"/>
                    <a:pt x="603" y="12"/>
                  </a:cubicBezTo>
                  <a:cubicBezTo>
                    <a:pt x="603" y="0"/>
                    <a:pt x="602" y="0"/>
                    <a:pt x="593" y="0"/>
                  </a:cubicBezTo>
                  <a:cubicBezTo>
                    <a:pt x="534" y="0"/>
                    <a:pt x="505" y="30"/>
                    <a:pt x="497" y="38"/>
                  </a:cubicBezTo>
                  <a:cubicBezTo>
                    <a:pt x="480" y="63"/>
                    <a:pt x="467" y="116"/>
                    <a:pt x="440" y="233"/>
                  </a:cubicBezTo>
                  <a:cubicBezTo>
                    <a:pt x="419" y="323"/>
                    <a:pt x="399" y="412"/>
                    <a:pt x="380" y="505"/>
                  </a:cubicBezTo>
                  <a:cubicBezTo>
                    <a:pt x="348" y="447"/>
                    <a:pt x="329" y="391"/>
                    <a:pt x="299" y="299"/>
                  </a:cubicBezTo>
                  <a:cubicBezTo>
                    <a:pt x="270" y="201"/>
                    <a:pt x="248" y="128"/>
                    <a:pt x="233" y="63"/>
                  </a:cubicBezTo>
                  <a:cubicBezTo>
                    <a:pt x="228" y="50"/>
                    <a:pt x="228" y="50"/>
                    <a:pt x="223" y="50"/>
                  </a:cubicBezTo>
                  <a:cubicBezTo>
                    <a:pt x="221" y="50"/>
                    <a:pt x="210" y="50"/>
                    <a:pt x="193" y="67"/>
                  </a:cubicBezTo>
                  <a:cubicBezTo>
                    <a:pt x="187" y="71"/>
                    <a:pt x="187" y="78"/>
                    <a:pt x="186" y="86"/>
                  </a:cubicBezTo>
                  <a:cubicBezTo>
                    <a:pt x="169" y="273"/>
                    <a:pt x="112" y="459"/>
                    <a:pt x="95" y="492"/>
                  </a:cubicBezTo>
                  <a:cubicBezTo>
                    <a:pt x="92" y="502"/>
                    <a:pt x="85" y="517"/>
                    <a:pt x="71" y="517"/>
                  </a:cubicBezTo>
                  <a:cubicBezTo>
                    <a:pt x="65" y="517"/>
                    <a:pt x="43" y="512"/>
                    <a:pt x="27" y="495"/>
                  </a:cubicBezTo>
                  <a:cubicBezTo>
                    <a:pt x="24" y="492"/>
                    <a:pt x="24" y="492"/>
                    <a:pt x="23" y="492"/>
                  </a:cubicBezTo>
                  <a:cubicBezTo>
                    <a:pt x="11" y="492"/>
                    <a:pt x="0" y="527"/>
                    <a:pt x="0" y="545"/>
                  </a:cubicBezTo>
                  <a:cubicBezTo>
                    <a:pt x="0" y="567"/>
                    <a:pt x="37" y="580"/>
                    <a:pt x="53" y="580"/>
                  </a:cubicBezTo>
                  <a:cubicBezTo>
                    <a:pt x="92" y="580"/>
                    <a:pt x="122" y="480"/>
                    <a:pt x="133" y="449"/>
                  </a:cubicBezTo>
                  <a:cubicBezTo>
                    <a:pt x="170" y="321"/>
                    <a:pt x="189" y="218"/>
                    <a:pt x="202" y="14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6" name="Freeform 37">
              <a:extLst>
                <a:ext uri="{FF2B5EF4-FFF2-40B4-BE49-F238E27FC236}">
                  <a16:creationId xmlns:a16="http://schemas.microsoft.com/office/drawing/2014/main" id="{0F80AD43-DC7A-49B3-BDF3-7DA397043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2" y="1453"/>
              <a:ext cx="31" cy="158"/>
            </a:xfrm>
            <a:custGeom>
              <a:avLst/>
              <a:gdLst>
                <a:gd name="T0" fmla="*/ 139 w 140"/>
                <a:gd name="T1" fmla="*/ 697 h 703"/>
                <a:gd name="T2" fmla="*/ 129 w 140"/>
                <a:gd name="T3" fmla="*/ 680 h 703"/>
                <a:gd name="T4" fmla="*/ 35 w 140"/>
                <a:gd name="T5" fmla="*/ 351 h 703"/>
                <a:gd name="T6" fmla="*/ 133 w 140"/>
                <a:gd name="T7" fmla="*/ 20 h 703"/>
                <a:gd name="T8" fmla="*/ 139 w 140"/>
                <a:gd name="T9" fmla="*/ 7 h 703"/>
                <a:gd name="T10" fmla="*/ 133 w 140"/>
                <a:gd name="T11" fmla="*/ 0 h 703"/>
                <a:gd name="T12" fmla="*/ 37 w 140"/>
                <a:gd name="T13" fmla="*/ 138 h 703"/>
                <a:gd name="T14" fmla="*/ 0 w 140"/>
                <a:gd name="T15" fmla="*/ 351 h 703"/>
                <a:gd name="T16" fmla="*/ 40 w 140"/>
                <a:gd name="T17" fmla="*/ 572 h 703"/>
                <a:gd name="T18" fmla="*/ 133 w 140"/>
                <a:gd name="T19" fmla="*/ 702 h 703"/>
                <a:gd name="T20" fmla="*/ 139 w 140"/>
                <a:gd name="T21" fmla="*/ 697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0" h="703">
                  <a:moveTo>
                    <a:pt x="139" y="697"/>
                  </a:moveTo>
                  <a:cubicBezTo>
                    <a:pt x="139" y="695"/>
                    <a:pt x="139" y="692"/>
                    <a:pt x="129" y="680"/>
                  </a:cubicBezTo>
                  <a:cubicBezTo>
                    <a:pt x="54" y="592"/>
                    <a:pt x="35" y="461"/>
                    <a:pt x="35" y="351"/>
                  </a:cubicBezTo>
                  <a:cubicBezTo>
                    <a:pt x="35" y="229"/>
                    <a:pt x="58" y="108"/>
                    <a:pt x="133" y="20"/>
                  </a:cubicBezTo>
                  <a:cubicBezTo>
                    <a:pt x="139" y="12"/>
                    <a:pt x="139" y="10"/>
                    <a:pt x="139" y="7"/>
                  </a:cubicBezTo>
                  <a:cubicBezTo>
                    <a:pt x="139" y="2"/>
                    <a:pt x="138" y="0"/>
                    <a:pt x="133" y="0"/>
                  </a:cubicBezTo>
                  <a:cubicBezTo>
                    <a:pt x="128" y="0"/>
                    <a:pt x="74" y="48"/>
                    <a:pt x="37" y="138"/>
                  </a:cubicBezTo>
                  <a:cubicBezTo>
                    <a:pt x="7" y="213"/>
                    <a:pt x="0" y="291"/>
                    <a:pt x="0" y="351"/>
                  </a:cubicBezTo>
                  <a:cubicBezTo>
                    <a:pt x="0" y="407"/>
                    <a:pt x="7" y="492"/>
                    <a:pt x="40" y="572"/>
                  </a:cubicBezTo>
                  <a:cubicBezTo>
                    <a:pt x="77" y="658"/>
                    <a:pt x="128" y="702"/>
                    <a:pt x="133" y="702"/>
                  </a:cubicBezTo>
                  <a:cubicBezTo>
                    <a:pt x="138" y="702"/>
                    <a:pt x="139" y="700"/>
                    <a:pt x="139" y="69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7" name="Freeform 38">
              <a:extLst>
                <a:ext uri="{FF2B5EF4-FFF2-40B4-BE49-F238E27FC236}">
                  <a16:creationId xmlns:a16="http://schemas.microsoft.com/office/drawing/2014/main" id="{58FB4A5F-9288-4C70-B6BE-F5D488BF8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5" y="1500"/>
              <a:ext cx="104" cy="73"/>
            </a:xfrm>
            <a:custGeom>
              <a:avLst/>
              <a:gdLst>
                <a:gd name="T0" fmla="*/ 315 w 461"/>
                <a:gd name="T1" fmla="*/ 68 h 327"/>
                <a:gd name="T2" fmla="*/ 321 w 461"/>
                <a:gd name="T3" fmla="*/ 37 h 327"/>
                <a:gd name="T4" fmla="*/ 292 w 461"/>
                <a:gd name="T5" fmla="*/ 7 h 327"/>
                <a:gd name="T6" fmla="*/ 253 w 461"/>
                <a:gd name="T7" fmla="*/ 43 h 327"/>
                <a:gd name="T8" fmla="*/ 221 w 461"/>
                <a:gd name="T9" fmla="*/ 188 h 327"/>
                <a:gd name="T10" fmla="*/ 216 w 461"/>
                <a:gd name="T11" fmla="*/ 229 h 327"/>
                <a:gd name="T12" fmla="*/ 220 w 461"/>
                <a:gd name="T13" fmla="*/ 251 h 327"/>
                <a:gd name="T14" fmla="*/ 167 w 461"/>
                <a:gd name="T15" fmla="*/ 299 h 327"/>
                <a:gd name="T16" fmla="*/ 119 w 461"/>
                <a:gd name="T17" fmla="*/ 241 h 327"/>
                <a:gd name="T18" fmla="*/ 152 w 461"/>
                <a:gd name="T19" fmla="*/ 108 h 327"/>
                <a:gd name="T20" fmla="*/ 160 w 461"/>
                <a:gd name="T21" fmla="*/ 63 h 327"/>
                <a:gd name="T22" fmla="*/ 94 w 461"/>
                <a:gd name="T23" fmla="*/ 0 h 327"/>
                <a:gd name="T24" fmla="*/ 0 w 461"/>
                <a:gd name="T25" fmla="*/ 110 h 327"/>
                <a:gd name="T26" fmla="*/ 16 w 461"/>
                <a:gd name="T27" fmla="*/ 120 h 327"/>
                <a:gd name="T28" fmla="*/ 28 w 461"/>
                <a:gd name="T29" fmla="*/ 111 h 327"/>
                <a:gd name="T30" fmla="*/ 91 w 461"/>
                <a:gd name="T31" fmla="*/ 27 h 327"/>
                <a:gd name="T32" fmla="*/ 101 w 461"/>
                <a:gd name="T33" fmla="*/ 42 h 327"/>
                <a:gd name="T34" fmla="*/ 87 w 461"/>
                <a:gd name="T35" fmla="*/ 96 h 327"/>
                <a:gd name="T36" fmla="*/ 54 w 461"/>
                <a:gd name="T37" fmla="*/ 228 h 327"/>
                <a:gd name="T38" fmla="*/ 163 w 461"/>
                <a:gd name="T39" fmla="*/ 326 h 327"/>
                <a:gd name="T40" fmla="*/ 231 w 461"/>
                <a:gd name="T41" fmla="*/ 286 h 327"/>
                <a:gd name="T42" fmla="*/ 322 w 461"/>
                <a:gd name="T43" fmla="*/ 326 h 327"/>
                <a:gd name="T44" fmla="*/ 417 w 461"/>
                <a:gd name="T45" fmla="*/ 243 h 327"/>
                <a:gd name="T46" fmla="*/ 460 w 461"/>
                <a:gd name="T47" fmla="*/ 63 h 327"/>
                <a:gd name="T48" fmla="*/ 419 w 461"/>
                <a:gd name="T49" fmla="*/ 0 h 327"/>
                <a:gd name="T50" fmla="*/ 373 w 461"/>
                <a:gd name="T51" fmla="*/ 53 h 327"/>
                <a:gd name="T52" fmla="*/ 392 w 461"/>
                <a:gd name="T53" fmla="*/ 83 h 327"/>
                <a:gd name="T54" fmla="*/ 420 w 461"/>
                <a:gd name="T55" fmla="*/ 130 h 327"/>
                <a:gd name="T56" fmla="*/ 386 w 461"/>
                <a:gd name="T57" fmla="*/ 246 h 327"/>
                <a:gd name="T58" fmla="*/ 325 w 461"/>
                <a:gd name="T59" fmla="*/ 299 h 327"/>
                <a:gd name="T60" fmla="*/ 282 w 461"/>
                <a:gd name="T61" fmla="*/ 243 h 327"/>
                <a:gd name="T62" fmla="*/ 291 w 461"/>
                <a:gd name="T63" fmla="*/ 180 h 327"/>
                <a:gd name="T64" fmla="*/ 307 w 461"/>
                <a:gd name="T65" fmla="*/ 108 h 327"/>
                <a:gd name="T66" fmla="*/ 315 w 461"/>
                <a:gd name="T67" fmla="*/ 68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61" h="327">
                  <a:moveTo>
                    <a:pt x="315" y="68"/>
                  </a:moveTo>
                  <a:cubicBezTo>
                    <a:pt x="316" y="60"/>
                    <a:pt x="321" y="42"/>
                    <a:pt x="321" y="37"/>
                  </a:cubicBezTo>
                  <a:cubicBezTo>
                    <a:pt x="321" y="22"/>
                    <a:pt x="309" y="7"/>
                    <a:pt x="292" y="7"/>
                  </a:cubicBezTo>
                  <a:cubicBezTo>
                    <a:pt x="282" y="7"/>
                    <a:pt x="261" y="12"/>
                    <a:pt x="253" y="43"/>
                  </a:cubicBezTo>
                  <a:cubicBezTo>
                    <a:pt x="241" y="88"/>
                    <a:pt x="231" y="140"/>
                    <a:pt x="221" y="188"/>
                  </a:cubicBezTo>
                  <a:cubicBezTo>
                    <a:pt x="216" y="211"/>
                    <a:pt x="216" y="221"/>
                    <a:pt x="216" y="229"/>
                  </a:cubicBezTo>
                  <a:cubicBezTo>
                    <a:pt x="216" y="249"/>
                    <a:pt x="220" y="249"/>
                    <a:pt x="220" y="251"/>
                  </a:cubicBezTo>
                  <a:cubicBezTo>
                    <a:pt x="220" y="258"/>
                    <a:pt x="203" y="299"/>
                    <a:pt x="167" y="299"/>
                  </a:cubicBezTo>
                  <a:cubicBezTo>
                    <a:pt x="119" y="299"/>
                    <a:pt x="119" y="258"/>
                    <a:pt x="119" y="241"/>
                  </a:cubicBezTo>
                  <a:cubicBezTo>
                    <a:pt x="119" y="211"/>
                    <a:pt x="126" y="180"/>
                    <a:pt x="152" y="108"/>
                  </a:cubicBezTo>
                  <a:cubicBezTo>
                    <a:pt x="155" y="91"/>
                    <a:pt x="160" y="76"/>
                    <a:pt x="160" y="63"/>
                  </a:cubicBezTo>
                  <a:cubicBezTo>
                    <a:pt x="160" y="23"/>
                    <a:pt x="126" y="0"/>
                    <a:pt x="94" y="0"/>
                  </a:cubicBezTo>
                  <a:cubicBezTo>
                    <a:pt x="31" y="0"/>
                    <a:pt x="0" y="96"/>
                    <a:pt x="0" y="110"/>
                  </a:cubicBezTo>
                  <a:cubicBezTo>
                    <a:pt x="0" y="120"/>
                    <a:pt x="10" y="120"/>
                    <a:pt x="16" y="120"/>
                  </a:cubicBezTo>
                  <a:cubicBezTo>
                    <a:pt x="23" y="120"/>
                    <a:pt x="26" y="120"/>
                    <a:pt x="28" y="111"/>
                  </a:cubicBezTo>
                  <a:cubicBezTo>
                    <a:pt x="48" y="33"/>
                    <a:pt x="79" y="27"/>
                    <a:pt x="91" y="27"/>
                  </a:cubicBezTo>
                  <a:cubicBezTo>
                    <a:pt x="94" y="27"/>
                    <a:pt x="101" y="27"/>
                    <a:pt x="101" y="42"/>
                  </a:cubicBezTo>
                  <a:cubicBezTo>
                    <a:pt x="101" y="58"/>
                    <a:pt x="94" y="76"/>
                    <a:pt x="87" y="96"/>
                  </a:cubicBezTo>
                  <a:cubicBezTo>
                    <a:pt x="65" y="163"/>
                    <a:pt x="54" y="200"/>
                    <a:pt x="54" y="228"/>
                  </a:cubicBezTo>
                  <a:cubicBezTo>
                    <a:pt x="54" y="308"/>
                    <a:pt x="112" y="326"/>
                    <a:pt x="163" y="326"/>
                  </a:cubicBezTo>
                  <a:cubicBezTo>
                    <a:pt x="176" y="326"/>
                    <a:pt x="203" y="326"/>
                    <a:pt x="231" y="286"/>
                  </a:cubicBezTo>
                  <a:cubicBezTo>
                    <a:pt x="248" y="309"/>
                    <a:pt x="274" y="326"/>
                    <a:pt x="322" y="326"/>
                  </a:cubicBezTo>
                  <a:cubicBezTo>
                    <a:pt x="358" y="326"/>
                    <a:pt x="389" y="306"/>
                    <a:pt x="417" y="243"/>
                  </a:cubicBezTo>
                  <a:cubicBezTo>
                    <a:pt x="440" y="190"/>
                    <a:pt x="460" y="100"/>
                    <a:pt x="460" y="63"/>
                  </a:cubicBezTo>
                  <a:cubicBezTo>
                    <a:pt x="460" y="0"/>
                    <a:pt x="419" y="0"/>
                    <a:pt x="419" y="0"/>
                  </a:cubicBezTo>
                  <a:cubicBezTo>
                    <a:pt x="395" y="0"/>
                    <a:pt x="373" y="28"/>
                    <a:pt x="373" y="53"/>
                  </a:cubicBezTo>
                  <a:cubicBezTo>
                    <a:pt x="373" y="73"/>
                    <a:pt x="385" y="81"/>
                    <a:pt x="392" y="83"/>
                  </a:cubicBezTo>
                  <a:cubicBezTo>
                    <a:pt x="414" y="101"/>
                    <a:pt x="420" y="116"/>
                    <a:pt x="420" y="130"/>
                  </a:cubicBezTo>
                  <a:cubicBezTo>
                    <a:pt x="420" y="140"/>
                    <a:pt x="406" y="208"/>
                    <a:pt x="386" y="246"/>
                  </a:cubicBezTo>
                  <a:cubicBezTo>
                    <a:pt x="372" y="281"/>
                    <a:pt x="351" y="299"/>
                    <a:pt x="325" y="299"/>
                  </a:cubicBezTo>
                  <a:cubicBezTo>
                    <a:pt x="282" y="299"/>
                    <a:pt x="282" y="259"/>
                    <a:pt x="282" y="243"/>
                  </a:cubicBezTo>
                  <a:cubicBezTo>
                    <a:pt x="282" y="226"/>
                    <a:pt x="282" y="216"/>
                    <a:pt x="291" y="180"/>
                  </a:cubicBezTo>
                  <a:cubicBezTo>
                    <a:pt x="297" y="160"/>
                    <a:pt x="304" y="123"/>
                    <a:pt x="307" y="108"/>
                  </a:cubicBezTo>
                  <a:lnTo>
                    <a:pt x="315" y="6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8" name="Freeform 39">
              <a:extLst>
                <a:ext uri="{FF2B5EF4-FFF2-40B4-BE49-F238E27FC236}">
                  <a16:creationId xmlns:a16="http://schemas.microsoft.com/office/drawing/2014/main" id="{F0C01F73-3CA8-49C7-9200-18754D2E2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5" y="1429"/>
              <a:ext cx="69" cy="77"/>
            </a:xfrm>
            <a:custGeom>
              <a:avLst/>
              <a:gdLst>
                <a:gd name="T0" fmla="*/ 167 w 310"/>
                <a:gd name="T1" fmla="*/ 23 h 342"/>
                <a:gd name="T2" fmla="*/ 295 w 310"/>
                <a:gd name="T3" fmla="*/ 23 h 342"/>
                <a:gd name="T4" fmla="*/ 309 w 310"/>
                <a:gd name="T5" fmla="*/ 12 h 342"/>
                <a:gd name="T6" fmla="*/ 295 w 310"/>
                <a:gd name="T7" fmla="*/ 0 h 342"/>
                <a:gd name="T8" fmla="*/ 17 w 310"/>
                <a:gd name="T9" fmla="*/ 0 h 342"/>
                <a:gd name="T10" fmla="*/ 0 w 310"/>
                <a:gd name="T11" fmla="*/ 12 h 342"/>
                <a:gd name="T12" fmla="*/ 17 w 310"/>
                <a:gd name="T13" fmla="*/ 23 h 342"/>
                <a:gd name="T14" fmla="*/ 146 w 310"/>
                <a:gd name="T15" fmla="*/ 23 h 342"/>
                <a:gd name="T16" fmla="*/ 146 w 310"/>
                <a:gd name="T17" fmla="*/ 323 h 342"/>
                <a:gd name="T18" fmla="*/ 155 w 310"/>
                <a:gd name="T19" fmla="*/ 341 h 342"/>
                <a:gd name="T20" fmla="*/ 167 w 310"/>
                <a:gd name="T21" fmla="*/ 323 h 342"/>
                <a:gd name="T22" fmla="*/ 167 w 310"/>
                <a:gd name="T23" fmla="*/ 23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0" h="342">
                  <a:moveTo>
                    <a:pt x="167" y="23"/>
                  </a:moveTo>
                  <a:lnTo>
                    <a:pt x="295" y="23"/>
                  </a:lnTo>
                  <a:cubicBezTo>
                    <a:pt x="301" y="23"/>
                    <a:pt x="309" y="23"/>
                    <a:pt x="309" y="12"/>
                  </a:cubicBezTo>
                  <a:cubicBezTo>
                    <a:pt x="309" y="0"/>
                    <a:pt x="301" y="0"/>
                    <a:pt x="295" y="0"/>
                  </a:cubicBezTo>
                  <a:lnTo>
                    <a:pt x="17" y="0"/>
                  </a:lnTo>
                  <a:cubicBezTo>
                    <a:pt x="10" y="0"/>
                    <a:pt x="0" y="0"/>
                    <a:pt x="0" y="12"/>
                  </a:cubicBezTo>
                  <a:cubicBezTo>
                    <a:pt x="0" y="23"/>
                    <a:pt x="10" y="23"/>
                    <a:pt x="17" y="23"/>
                  </a:cubicBezTo>
                  <a:lnTo>
                    <a:pt x="146" y="23"/>
                  </a:lnTo>
                  <a:lnTo>
                    <a:pt x="146" y="323"/>
                  </a:lnTo>
                  <a:cubicBezTo>
                    <a:pt x="146" y="331"/>
                    <a:pt x="146" y="341"/>
                    <a:pt x="155" y="341"/>
                  </a:cubicBezTo>
                  <a:cubicBezTo>
                    <a:pt x="167" y="341"/>
                    <a:pt x="167" y="331"/>
                    <a:pt x="167" y="323"/>
                  </a:cubicBezTo>
                  <a:lnTo>
                    <a:pt x="167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9" name="Freeform 40">
              <a:extLst>
                <a:ext uri="{FF2B5EF4-FFF2-40B4-BE49-F238E27FC236}">
                  <a16:creationId xmlns:a16="http://schemas.microsoft.com/office/drawing/2014/main" id="{C8C1DF89-9961-40D8-9AF8-E99414797A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4" y="1500"/>
              <a:ext cx="77" cy="72"/>
            </a:xfrm>
            <a:custGeom>
              <a:avLst/>
              <a:gdLst>
                <a:gd name="T0" fmla="*/ 299 w 342"/>
                <a:gd name="T1" fmla="*/ 37 h 324"/>
                <a:gd name="T2" fmla="*/ 267 w 342"/>
                <a:gd name="T3" fmla="*/ 83 h 324"/>
                <a:gd name="T4" fmla="*/ 297 w 342"/>
                <a:gd name="T5" fmla="*/ 116 h 324"/>
                <a:gd name="T6" fmla="*/ 341 w 342"/>
                <a:gd name="T7" fmla="*/ 62 h 324"/>
                <a:gd name="T8" fmla="*/ 271 w 342"/>
                <a:gd name="T9" fmla="*/ 0 h 324"/>
                <a:gd name="T10" fmla="*/ 207 w 342"/>
                <a:gd name="T11" fmla="*/ 43 h 324"/>
                <a:gd name="T12" fmla="*/ 125 w 342"/>
                <a:gd name="T13" fmla="*/ 0 h 324"/>
                <a:gd name="T14" fmla="*/ 9 w 342"/>
                <a:gd name="T15" fmla="*/ 110 h 324"/>
                <a:gd name="T16" fmla="*/ 23 w 342"/>
                <a:gd name="T17" fmla="*/ 120 h 324"/>
                <a:gd name="T18" fmla="*/ 35 w 342"/>
                <a:gd name="T19" fmla="*/ 110 h 324"/>
                <a:gd name="T20" fmla="*/ 121 w 342"/>
                <a:gd name="T21" fmla="*/ 27 h 324"/>
                <a:gd name="T22" fmla="*/ 155 w 342"/>
                <a:gd name="T23" fmla="*/ 60 h 324"/>
                <a:gd name="T24" fmla="*/ 142 w 342"/>
                <a:gd name="T25" fmla="*/ 140 h 324"/>
                <a:gd name="T26" fmla="*/ 121 w 342"/>
                <a:gd name="T27" fmla="*/ 236 h 324"/>
                <a:gd name="T28" fmla="*/ 70 w 342"/>
                <a:gd name="T29" fmla="*/ 299 h 324"/>
                <a:gd name="T30" fmla="*/ 41 w 342"/>
                <a:gd name="T31" fmla="*/ 289 h 324"/>
                <a:gd name="T32" fmla="*/ 74 w 342"/>
                <a:gd name="T33" fmla="*/ 239 h 324"/>
                <a:gd name="T34" fmla="*/ 44 w 342"/>
                <a:gd name="T35" fmla="*/ 208 h 324"/>
                <a:gd name="T36" fmla="*/ 0 w 342"/>
                <a:gd name="T37" fmla="*/ 261 h 324"/>
                <a:gd name="T38" fmla="*/ 68 w 342"/>
                <a:gd name="T39" fmla="*/ 323 h 324"/>
                <a:gd name="T40" fmla="*/ 133 w 342"/>
                <a:gd name="T41" fmla="*/ 281 h 324"/>
                <a:gd name="T42" fmla="*/ 214 w 342"/>
                <a:gd name="T43" fmla="*/ 323 h 324"/>
                <a:gd name="T44" fmla="*/ 332 w 342"/>
                <a:gd name="T45" fmla="*/ 213 h 324"/>
                <a:gd name="T46" fmla="*/ 316 w 342"/>
                <a:gd name="T47" fmla="*/ 203 h 324"/>
                <a:gd name="T48" fmla="*/ 304 w 342"/>
                <a:gd name="T49" fmla="*/ 213 h 324"/>
                <a:gd name="T50" fmla="*/ 220 w 342"/>
                <a:gd name="T51" fmla="*/ 299 h 324"/>
                <a:gd name="T52" fmla="*/ 186 w 342"/>
                <a:gd name="T53" fmla="*/ 263 h 324"/>
                <a:gd name="T54" fmla="*/ 199 w 342"/>
                <a:gd name="T55" fmla="*/ 186 h 324"/>
                <a:gd name="T56" fmla="*/ 220 w 342"/>
                <a:gd name="T57" fmla="*/ 90 h 324"/>
                <a:gd name="T58" fmla="*/ 270 w 342"/>
                <a:gd name="T59" fmla="*/ 27 h 324"/>
                <a:gd name="T60" fmla="*/ 299 w 342"/>
                <a:gd name="T61" fmla="*/ 37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42" h="324">
                  <a:moveTo>
                    <a:pt x="299" y="37"/>
                  </a:moveTo>
                  <a:cubicBezTo>
                    <a:pt x="278" y="43"/>
                    <a:pt x="267" y="68"/>
                    <a:pt x="267" y="83"/>
                  </a:cubicBezTo>
                  <a:cubicBezTo>
                    <a:pt x="267" y="100"/>
                    <a:pt x="275" y="116"/>
                    <a:pt x="297" y="116"/>
                  </a:cubicBezTo>
                  <a:cubicBezTo>
                    <a:pt x="316" y="116"/>
                    <a:pt x="341" y="96"/>
                    <a:pt x="341" y="62"/>
                  </a:cubicBezTo>
                  <a:cubicBezTo>
                    <a:pt x="341" y="23"/>
                    <a:pt x="308" y="0"/>
                    <a:pt x="271" y="0"/>
                  </a:cubicBezTo>
                  <a:cubicBezTo>
                    <a:pt x="237" y="0"/>
                    <a:pt x="214" y="30"/>
                    <a:pt x="207" y="43"/>
                  </a:cubicBezTo>
                  <a:cubicBezTo>
                    <a:pt x="193" y="12"/>
                    <a:pt x="159" y="0"/>
                    <a:pt x="125" y="0"/>
                  </a:cubicBezTo>
                  <a:cubicBezTo>
                    <a:pt x="50" y="0"/>
                    <a:pt x="9" y="86"/>
                    <a:pt x="9" y="110"/>
                  </a:cubicBezTo>
                  <a:cubicBezTo>
                    <a:pt x="9" y="120"/>
                    <a:pt x="17" y="120"/>
                    <a:pt x="23" y="120"/>
                  </a:cubicBezTo>
                  <a:cubicBezTo>
                    <a:pt x="31" y="120"/>
                    <a:pt x="34" y="120"/>
                    <a:pt x="35" y="110"/>
                  </a:cubicBezTo>
                  <a:cubicBezTo>
                    <a:pt x="53" y="47"/>
                    <a:pt x="97" y="27"/>
                    <a:pt x="121" y="27"/>
                  </a:cubicBezTo>
                  <a:cubicBezTo>
                    <a:pt x="145" y="27"/>
                    <a:pt x="155" y="38"/>
                    <a:pt x="155" y="60"/>
                  </a:cubicBezTo>
                  <a:cubicBezTo>
                    <a:pt x="155" y="73"/>
                    <a:pt x="146" y="113"/>
                    <a:pt x="142" y="140"/>
                  </a:cubicBezTo>
                  <a:lnTo>
                    <a:pt x="121" y="236"/>
                  </a:lnTo>
                  <a:cubicBezTo>
                    <a:pt x="112" y="278"/>
                    <a:pt x="91" y="299"/>
                    <a:pt x="70" y="299"/>
                  </a:cubicBezTo>
                  <a:cubicBezTo>
                    <a:pt x="67" y="299"/>
                    <a:pt x="53" y="299"/>
                    <a:pt x="41" y="289"/>
                  </a:cubicBezTo>
                  <a:cubicBezTo>
                    <a:pt x="62" y="281"/>
                    <a:pt x="74" y="258"/>
                    <a:pt x="74" y="239"/>
                  </a:cubicBezTo>
                  <a:cubicBezTo>
                    <a:pt x="74" y="223"/>
                    <a:pt x="62" y="208"/>
                    <a:pt x="44" y="208"/>
                  </a:cubicBezTo>
                  <a:cubicBezTo>
                    <a:pt x="23" y="208"/>
                    <a:pt x="0" y="228"/>
                    <a:pt x="0" y="261"/>
                  </a:cubicBezTo>
                  <a:cubicBezTo>
                    <a:pt x="0" y="299"/>
                    <a:pt x="31" y="323"/>
                    <a:pt x="68" y="323"/>
                  </a:cubicBezTo>
                  <a:cubicBezTo>
                    <a:pt x="102" y="323"/>
                    <a:pt x="126" y="293"/>
                    <a:pt x="133" y="281"/>
                  </a:cubicBezTo>
                  <a:cubicBezTo>
                    <a:pt x="146" y="311"/>
                    <a:pt x="180" y="323"/>
                    <a:pt x="214" y="323"/>
                  </a:cubicBezTo>
                  <a:cubicBezTo>
                    <a:pt x="291" y="323"/>
                    <a:pt x="332" y="238"/>
                    <a:pt x="332" y="213"/>
                  </a:cubicBezTo>
                  <a:cubicBezTo>
                    <a:pt x="332" y="203"/>
                    <a:pt x="324" y="203"/>
                    <a:pt x="316" y="203"/>
                  </a:cubicBezTo>
                  <a:cubicBezTo>
                    <a:pt x="309" y="203"/>
                    <a:pt x="307" y="203"/>
                    <a:pt x="304" y="213"/>
                  </a:cubicBezTo>
                  <a:cubicBezTo>
                    <a:pt x="287" y="278"/>
                    <a:pt x="244" y="299"/>
                    <a:pt x="220" y="299"/>
                  </a:cubicBezTo>
                  <a:cubicBezTo>
                    <a:pt x="196" y="299"/>
                    <a:pt x="186" y="286"/>
                    <a:pt x="186" y="263"/>
                  </a:cubicBezTo>
                  <a:cubicBezTo>
                    <a:pt x="186" y="249"/>
                    <a:pt x="194" y="211"/>
                    <a:pt x="199" y="186"/>
                  </a:cubicBezTo>
                  <a:cubicBezTo>
                    <a:pt x="203" y="168"/>
                    <a:pt x="216" y="100"/>
                    <a:pt x="220" y="90"/>
                  </a:cubicBezTo>
                  <a:cubicBezTo>
                    <a:pt x="228" y="48"/>
                    <a:pt x="248" y="27"/>
                    <a:pt x="270" y="27"/>
                  </a:cubicBezTo>
                  <a:cubicBezTo>
                    <a:pt x="274" y="27"/>
                    <a:pt x="288" y="27"/>
                    <a:pt x="299" y="3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00" name="Freeform 41">
              <a:extLst>
                <a:ext uri="{FF2B5EF4-FFF2-40B4-BE49-F238E27FC236}">
                  <a16:creationId xmlns:a16="http://schemas.microsoft.com/office/drawing/2014/main" id="{E849F29A-AB67-4BFF-A224-BEEA81213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3" y="1546"/>
              <a:ext cx="58" cy="50"/>
            </a:xfrm>
            <a:custGeom>
              <a:avLst/>
              <a:gdLst>
                <a:gd name="T0" fmla="*/ 31 w 258"/>
                <a:gd name="T1" fmla="*/ 188 h 224"/>
                <a:gd name="T2" fmla="*/ 27 w 258"/>
                <a:gd name="T3" fmla="*/ 208 h 224"/>
                <a:gd name="T4" fmla="*/ 43 w 258"/>
                <a:gd name="T5" fmla="*/ 223 h 224"/>
                <a:gd name="T6" fmla="*/ 58 w 258"/>
                <a:gd name="T7" fmla="*/ 211 h 224"/>
                <a:gd name="T8" fmla="*/ 65 w 258"/>
                <a:gd name="T9" fmla="*/ 181 h 224"/>
                <a:gd name="T10" fmla="*/ 75 w 258"/>
                <a:gd name="T11" fmla="*/ 138 h 224"/>
                <a:gd name="T12" fmla="*/ 82 w 258"/>
                <a:gd name="T13" fmla="*/ 103 h 224"/>
                <a:gd name="T14" fmla="*/ 99 w 258"/>
                <a:gd name="T15" fmla="*/ 60 h 224"/>
                <a:gd name="T16" fmla="*/ 163 w 258"/>
                <a:gd name="T17" fmla="*/ 13 h 224"/>
                <a:gd name="T18" fmla="*/ 187 w 258"/>
                <a:gd name="T19" fmla="*/ 48 h 224"/>
                <a:gd name="T20" fmla="*/ 163 w 258"/>
                <a:gd name="T21" fmla="*/ 153 h 224"/>
                <a:gd name="T22" fmla="*/ 156 w 258"/>
                <a:gd name="T23" fmla="*/ 180 h 224"/>
                <a:gd name="T24" fmla="*/ 196 w 258"/>
                <a:gd name="T25" fmla="*/ 223 h 224"/>
                <a:gd name="T26" fmla="*/ 257 w 258"/>
                <a:gd name="T27" fmla="*/ 148 h 224"/>
                <a:gd name="T28" fmla="*/ 250 w 258"/>
                <a:gd name="T29" fmla="*/ 140 h 224"/>
                <a:gd name="T30" fmla="*/ 241 w 258"/>
                <a:gd name="T31" fmla="*/ 150 h 224"/>
                <a:gd name="T32" fmla="*/ 197 w 258"/>
                <a:gd name="T33" fmla="*/ 209 h 224"/>
                <a:gd name="T34" fmla="*/ 187 w 258"/>
                <a:gd name="T35" fmla="*/ 191 h 224"/>
                <a:gd name="T36" fmla="*/ 197 w 258"/>
                <a:gd name="T37" fmla="*/ 151 h 224"/>
                <a:gd name="T38" fmla="*/ 220 w 258"/>
                <a:gd name="T39" fmla="*/ 57 h 224"/>
                <a:gd name="T40" fmla="*/ 165 w 258"/>
                <a:gd name="T41" fmla="*/ 0 h 224"/>
                <a:gd name="T42" fmla="*/ 94 w 258"/>
                <a:gd name="T43" fmla="*/ 43 h 224"/>
                <a:gd name="T44" fmla="*/ 50 w 258"/>
                <a:gd name="T45" fmla="*/ 0 h 224"/>
                <a:gd name="T46" fmla="*/ 16 w 258"/>
                <a:gd name="T47" fmla="*/ 28 h 224"/>
                <a:gd name="T48" fmla="*/ 0 w 258"/>
                <a:gd name="T49" fmla="*/ 76 h 224"/>
                <a:gd name="T50" fmla="*/ 7 w 258"/>
                <a:gd name="T51" fmla="*/ 81 h 224"/>
                <a:gd name="T52" fmla="*/ 17 w 258"/>
                <a:gd name="T53" fmla="*/ 68 h 224"/>
                <a:gd name="T54" fmla="*/ 48 w 258"/>
                <a:gd name="T55" fmla="*/ 13 h 224"/>
                <a:gd name="T56" fmla="*/ 61 w 258"/>
                <a:gd name="T57" fmla="*/ 38 h 224"/>
                <a:gd name="T58" fmla="*/ 54 w 258"/>
                <a:gd name="T59" fmla="*/ 80 h 224"/>
                <a:gd name="T60" fmla="*/ 44 w 258"/>
                <a:gd name="T61" fmla="*/ 123 h 224"/>
                <a:gd name="T62" fmla="*/ 31 w 258"/>
                <a:gd name="T63" fmla="*/ 188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58" h="224">
                  <a:moveTo>
                    <a:pt x="31" y="188"/>
                  </a:moveTo>
                  <a:cubicBezTo>
                    <a:pt x="31" y="193"/>
                    <a:pt x="27" y="206"/>
                    <a:pt x="27" y="208"/>
                  </a:cubicBezTo>
                  <a:cubicBezTo>
                    <a:pt x="27" y="219"/>
                    <a:pt x="35" y="223"/>
                    <a:pt x="43" y="223"/>
                  </a:cubicBezTo>
                  <a:cubicBezTo>
                    <a:pt x="50" y="223"/>
                    <a:pt x="57" y="218"/>
                    <a:pt x="58" y="211"/>
                  </a:cubicBezTo>
                  <a:cubicBezTo>
                    <a:pt x="60" y="208"/>
                    <a:pt x="65" y="191"/>
                    <a:pt x="65" y="181"/>
                  </a:cubicBezTo>
                  <a:cubicBezTo>
                    <a:pt x="68" y="171"/>
                    <a:pt x="71" y="150"/>
                    <a:pt x="75" y="138"/>
                  </a:cubicBezTo>
                  <a:cubicBezTo>
                    <a:pt x="78" y="126"/>
                    <a:pt x="79" y="116"/>
                    <a:pt x="82" y="103"/>
                  </a:cubicBezTo>
                  <a:cubicBezTo>
                    <a:pt x="87" y="83"/>
                    <a:pt x="87" y="80"/>
                    <a:pt x="99" y="60"/>
                  </a:cubicBezTo>
                  <a:cubicBezTo>
                    <a:pt x="112" y="40"/>
                    <a:pt x="131" y="13"/>
                    <a:pt x="163" y="13"/>
                  </a:cubicBezTo>
                  <a:cubicBezTo>
                    <a:pt x="187" y="13"/>
                    <a:pt x="187" y="38"/>
                    <a:pt x="187" y="48"/>
                  </a:cubicBezTo>
                  <a:cubicBezTo>
                    <a:pt x="187" y="78"/>
                    <a:pt x="170" y="131"/>
                    <a:pt x="163" y="153"/>
                  </a:cubicBezTo>
                  <a:cubicBezTo>
                    <a:pt x="159" y="168"/>
                    <a:pt x="156" y="171"/>
                    <a:pt x="156" y="180"/>
                  </a:cubicBezTo>
                  <a:cubicBezTo>
                    <a:pt x="156" y="206"/>
                    <a:pt x="176" y="223"/>
                    <a:pt x="196" y="223"/>
                  </a:cubicBezTo>
                  <a:cubicBezTo>
                    <a:pt x="238" y="223"/>
                    <a:pt x="257" y="156"/>
                    <a:pt x="257" y="148"/>
                  </a:cubicBezTo>
                  <a:cubicBezTo>
                    <a:pt x="257" y="140"/>
                    <a:pt x="253" y="140"/>
                    <a:pt x="250" y="140"/>
                  </a:cubicBezTo>
                  <a:cubicBezTo>
                    <a:pt x="246" y="140"/>
                    <a:pt x="244" y="143"/>
                    <a:pt x="241" y="150"/>
                  </a:cubicBezTo>
                  <a:cubicBezTo>
                    <a:pt x="233" y="188"/>
                    <a:pt x="214" y="209"/>
                    <a:pt x="197" y="209"/>
                  </a:cubicBezTo>
                  <a:cubicBezTo>
                    <a:pt x="189" y="209"/>
                    <a:pt x="187" y="203"/>
                    <a:pt x="187" y="191"/>
                  </a:cubicBezTo>
                  <a:cubicBezTo>
                    <a:pt x="187" y="180"/>
                    <a:pt x="189" y="173"/>
                    <a:pt x="197" y="151"/>
                  </a:cubicBezTo>
                  <a:cubicBezTo>
                    <a:pt x="202" y="136"/>
                    <a:pt x="220" y="83"/>
                    <a:pt x="220" y="57"/>
                  </a:cubicBezTo>
                  <a:cubicBezTo>
                    <a:pt x="220" y="8"/>
                    <a:pt x="187" y="0"/>
                    <a:pt x="165" y="0"/>
                  </a:cubicBezTo>
                  <a:cubicBezTo>
                    <a:pt x="129" y="0"/>
                    <a:pt x="105" y="27"/>
                    <a:pt x="94" y="43"/>
                  </a:cubicBezTo>
                  <a:cubicBezTo>
                    <a:pt x="91" y="12"/>
                    <a:pt x="65" y="0"/>
                    <a:pt x="50" y="0"/>
                  </a:cubicBezTo>
                  <a:cubicBezTo>
                    <a:pt x="31" y="0"/>
                    <a:pt x="20" y="17"/>
                    <a:pt x="16" y="28"/>
                  </a:cubicBezTo>
                  <a:cubicBezTo>
                    <a:pt x="6" y="43"/>
                    <a:pt x="0" y="73"/>
                    <a:pt x="0" y="76"/>
                  </a:cubicBezTo>
                  <a:cubicBezTo>
                    <a:pt x="0" y="81"/>
                    <a:pt x="6" y="81"/>
                    <a:pt x="7" y="81"/>
                  </a:cubicBezTo>
                  <a:cubicBezTo>
                    <a:pt x="14" y="81"/>
                    <a:pt x="14" y="80"/>
                    <a:pt x="17" y="68"/>
                  </a:cubicBezTo>
                  <a:cubicBezTo>
                    <a:pt x="24" y="38"/>
                    <a:pt x="31" y="13"/>
                    <a:pt x="48" y="13"/>
                  </a:cubicBezTo>
                  <a:cubicBezTo>
                    <a:pt x="58" y="13"/>
                    <a:pt x="61" y="23"/>
                    <a:pt x="61" y="38"/>
                  </a:cubicBezTo>
                  <a:cubicBezTo>
                    <a:pt x="61" y="48"/>
                    <a:pt x="58" y="67"/>
                    <a:pt x="54" y="80"/>
                  </a:cubicBezTo>
                  <a:cubicBezTo>
                    <a:pt x="51" y="91"/>
                    <a:pt x="48" y="113"/>
                    <a:pt x="44" y="123"/>
                  </a:cubicBezTo>
                  <a:lnTo>
                    <a:pt x="31" y="1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01" name="Freeform 42">
              <a:extLst>
                <a:ext uri="{FF2B5EF4-FFF2-40B4-BE49-F238E27FC236}">
                  <a16:creationId xmlns:a16="http://schemas.microsoft.com/office/drawing/2014/main" id="{43D8935E-B8BF-4F2E-99D4-76453209D8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4" y="1555"/>
              <a:ext cx="15" cy="47"/>
            </a:xfrm>
            <a:custGeom>
              <a:avLst/>
              <a:gdLst>
                <a:gd name="T0" fmla="*/ 71 w 72"/>
                <a:gd name="T1" fmla="*/ 73 h 212"/>
                <a:gd name="T2" fmla="*/ 33 w 72"/>
                <a:gd name="T3" fmla="*/ 0 h 212"/>
                <a:gd name="T4" fmla="*/ 0 w 72"/>
                <a:gd name="T5" fmla="*/ 37 h 212"/>
                <a:gd name="T6" fmla="*/ 33 w 72"/>
                <a:gd name="T7" fmla="*/ 76 h 212"/>
                <a:gd name="T8" fmla="*/ 53 w 72"/>
                <a:gd name="T9" fmla="*/ 67 h 212"/>
                <a:gd name="T10" fmla="*/ 58 w 72"/>
                <a:gd name="T11" fmla="*/ 63 h 212"/>
                <a:gd name="T12" fmla="*/ 58 w 72"/>
                <a:gd name="T13" fmla="*/ 73 h 212"/>
                <a:gd name="T14" fmla="*/ 17 w 72"/>
                <a:gd name="T15" fmla="*/ 191 h 212"/>
                <a:gd name="T16" fmla="*/ 10 w 72"/>
                <a:gd name="T17" fmla="*/ 203 h 212"/>
                <a:gd name="T18" fmla="*/ 17 w 72"/>
                <a:gd name="T19" fmla="*/ 211 h 212"/>
                <a:gd name="T20" fmla="*/ 71 w 72"/>
                <a:gd name="T21" fmla="*/ 7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212">
                  <a:moveTo>
                    <a:pt x="71" y="73"/>
                  </a:moveTo>
                  <a:cubicBezTo>
                    <a:pt x="71" y="28"/>
                    <a:pt x="57" y="0"/>
                    <a:pt x="33" y="0"/>
                  </a:cubicBezTo>
                  <a:cubicBezTo>
                    <a:pt x="11" y="0"/>
                    <a:pt x="0" y="18"/>
                    <a:pt x="0" y="37"/>
                  </a:cubicBezTo>
                  <a:cubicBezTo>
                    <a:pt x="0" y="57"/>
                    <a:pt x="11" y="76"/>
                    <a:pt x="33" y="76"/>
                  </a:cubicBezTo>
                  <a:cubicBezTo>
                    <a:pt x="40" y="76"/>
                    <a:pt x="48" y="71"/>
                    <a:pt x="53" y="67"/>
                  </a:cubicBezTo>
                  <a:cubicBezTo>
                    <a:pt x="57" y="63"/>
                    <a:pt x="57" y="63"/>
                    <a:pt x="58" y="63"/>
                  </a:cubicBezTo>
                  <a:lnTo>
                    <a:pt x="58" y="73"/>
                  </a:lnTo>
                  <a:cubicBezTo>
                    <a:pt x="58" y="126"/>
                    <a:pt x="37" y="170"/>
                    <a:pt x="17" y="191"/>
                  </a:cubicBezTo>
                  <a:cubicBezTo>
                    <a:pt x="10" y="200"/>
                    <a:pt x="10" y="201"/>
                    <a:pt x="10" y="203"/>
                  </a:cubicBezTo>
                  <a:cubicBezTo>
                    <a:pt x="10" y="209"/>
                    <a:pt x="11" y="211"/>
                    <a:pt x="17" y="211"/>
                  </a:cubicBezTo>
                  <a:cubicBezTo>
                    <a:pt x="24" y="211"/>
                    <a:pt x="71" y="156"/>
                    <a:pt x="71" y="7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02" name="Freeform 43">
              <a:extLst>
                <a:ext uri="{FF2B5EF4-FFF2-40B4-BE49-F238E27FC236}">
                  <a16:creationId xmlns:a16="http://schemas.microsoft.com/office/drawing/2014/main" id="{28447B15-440C-486F-84A8-9E1140D71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6" y="1460"/>
              <a:ext cx="74" cy="143"/>
            </a:xfrm>
            <a:custGeom>
              <a:avLst/>
              <a:gdLst>
                <a:gd name="T0" fmla="*/ 329 w 330"/>
                <a:gd name="T1" fmla="*/ 96 h 633"/>
                <a:gd name="T2" fmla="*/ 247 w 330"/>
                <a:gd name="T3" fmla="*/ 0 h 633"/>
                <a:gd name="T4" fmla="*/ 173 w 330"/>
                <a:gd name="T5" fmla="*/ 28 h 633"/>
                <a:gd name="T6" fmla="*/ 95 w 330"/>
                <a:gd name="T7" fmla="*/ 180 h 633"/>
                <a:gd name="T8" fmla="*/ 0 w 330"/>
                <a:gd name="T9" fmla="*/ 627 h 633"/>
                <a:gd name="T10" fmla="*/ 7 w 330"/>
                <a:gd name="T11" fmla="*/ 632 h 633"/>
                <a:gd name="T12" fmla="*/ 16 w 330"/>
                <a:gd name="T13" fmla="*/ 628 h 633"/>
                <a:gd name="T14" fmla="*/ 58 w 330"/>
                <a:gd name="T15" fmla="*/ 437 h 633"/>
                <a:gd name="T16" fmla="*/ 139 w 330"/>
                <a:gd name="T17" fmla="*/ 502 h 633"/>
                <a:gd name="T18" fmla="*/ 255 w 330"/>
                <a:gd name="T19" fmla="*/ 449 h 633"/>
                <a:gd name="T20" fmla="*/ 304 w 330"/>
                <a:gd name="T21" fmla="*/ 319 h 633"/>
                <a:gd name="T22" fmla="*/ 258 w 330"/>
                <a:gd name="T23" fmla="*/ 213 h 633"/>
                <a:gd name="T24" fmla="*/ 329 w 330"/>
                <a:gd name="T25" fmla="*/ 96 h 633"/>
                <a:gd name="T26" fmla="*/ 220 w 330"/>
                <a:gd name="T27" fmla="*/ 211 h 633"/>
                <a:gd name="T28" fmla="*/ 190 w 330"/>
                <a:gd name="T29" fmla="*/ 219 h 633"/>
                <a:gd name="T30" fmla="*/ 163 w 330"/>
                <a:gd name="T31" fmla="*/ 216 h 633"/>
                <a:gd name="T32" fmla="*/ 194 w 330"/>
                <a:gd name="T33" fmla="*/ 209 h 633"/>
                <a:gd name="T34" fmla="*/ 220 w 330"/>
                <a:gd name="T35" fmla="*/ 211 h 633"/>
                <a:gd name="T36" fmla="*/ 295 w 330"/>
                <a:gd name="T37" fmla="*/ 80 h 633"/>
                <a:gd name="T38" fmla="*/ 240 w 330"/>
                <a:gd name="T39" fmla="*/ 201 h 633"/>
                <a:gd name="T40" fmla="*/ 194 w 330"/>
                <a:gd name="T41" fmla="*/ 193 h 633"/>
                <a:gd name="T42" fmla="*/ 146 w 330"/>
                <a:gd name="T43" fmla="*/ 216 h 633"/>
                <a:gd name="T44" fmla="*/ 189 w 330"/>
                <a:gd name="T45" fmla="*/ 233 h 633"/>
                <a:gd name="T46" fmla="*/ 238 w 330"/>
                <a:gd name="T47" fmla="*/ 226 h 633"/>
                <a:gd name="T48" fmla="*/ 264 w 330"/>
                <a:gd name="T49" fmla="*/ 303 h 633"/>
                <a:gd name="T50" fmla="*/ 236 w 330"/>
                <a:gd name="T51" fmla="*/ 426 h 633"/>
                <a:gd name="T52" fmla="*/ 136 w 330"/>
                <a:gd name="T53" fmla="*/ 489 h 633"/>
                <a:gd name="T54" fmla="*/ 68 w 330"/>
                <a:gd name="T55" fmla="*/ 397 h 633"/>
                <a:gd name="T56" fmla="*/ 71 w 330"/>
                <a:gd name="T57" fmla="*/ 366 h 633"/>
                <a:gd name="T58" fmla="*/ 109 w 330"/>
                <a:gd name="T59" fmla="*/ 188 h 633"/>
                <a:gd name="T60" fmla="*/ 238 w 330"/>
                <a:gd name="T61" fmla="*/ 17 h 633"/>
                <a:gd name="T62" fmla="*/ 295 w 330"/>
                <a:gd name="T63" fmla="*/ 80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30" h="633">
                  <a:moveTo>
                    <a:pt x="329" y="96"/>
                  </a:moveTo>
                  <a:cubicBezTo>
                    <a:pt x="329" y="43"/>
                    <a:pt x="295" y="0"/>
                    <a:pt x="247" y="0"/>
                  </a:cubicBezTo>
                  <a:cubicBezTo>
                    <a:pt x="211" y="0"/>
                    <a:pt x="194" y="12"/>
                    <a:pt x="173" y="28"/>
                  </a:cubicBezTo>
                  <a:cubicBezTo>
                    <a:pt x="139" y="58"/>
                    <a:pt x="108" y="126"/>
                    <a:pt x="95" y="180"/>
                  </a:cubicBezTo>
                  <a:lnTo>
                    <a:pt x="0" y="627"/>
                  </a:lnTo>
                  <a:cubicBezTo>
                    <a:pt x="0" y="628"/>
                    <a:pt x="3" y="632"/>
                    <a:pt x="7" y="632"/>
                  </a:cubicBezTo>
                  <a:cubicBezTo>
                    <a:pt x="11" y="632"/>
                    <a:pt x="14" y="632"/>
                    <a:pt x="16" y="628"/>
                  </a:cubicBezTo>
                  <a:lnTo>
                    <a:pt x="58" y="437"/>
                  </a:lnTo>
                  <a:cubicBezTo>
                    <a:pt x="68" y="477"/>
                    <a:pt x="94" y="502"/>
                    <a:pt x="139" y="502"/>
                  </a:cubicBezTo>
                  <a:cubicBezTo>
                    <a:pt x="182" y="502"/>
                    <a:pt x="228" y="479"/>
                    <a:pt x="255" y="449"/>
                  </a:cubicBezTo>
                  <a:cubicBezTo>
                    <a:pt x="282" y="416"/>
                    <a:pt x="304" y="371"/>
                    <a:pt x="304" y="319"/>
                  </a:cubicBezTo>
                  <a:cubicBezTo>
                    <a:pt x="304" y="268"/>
                    <a:pt x="281" y="231"/>
                    <a:pt x="258" y="213"/>
                  </a:cubicBezTo>
                  <a:cubicBezTo>
                    <a:pt x="292" y="190"/>
                    <a:pt x="329" y="148"/>
                    <a:pt x="329" y="96"/>
                  </a:cubicBezTo>
                  <a:close/>
                  <a:moveTo>
                    <a:pt x="220" y="211"/>
                  </a:moveTo>
                  <a:cubicBezTo>
                    <a:pt x="211" y="218"/>
                    <a:pt x="204" y="219"/>
                    <a:pt x="190" y="219"/>
                  </a:cubicBezTo>
                  <a:cubicBezTo>
                    <a:pt x="182" y="219"/>
                    <a:pt x="170" y="219"/>
                    <a:pt x="163" y="216"/>
                  </a:cubicBezTo>
                  <a:cubicBezTo>
                    <a:pt x="165" y="208"/>
                    <a:pt x="187" y="209"/>
                    <a:pt x="194" y="209"/>
                  </a:cubicBezTo>
                  <a:cubicBezTo>
                    <a:pt x="206" y="209"/>
                    <a:pt x="211" y="209"/>
                    <a:pt x="220" y="211"/>
                  </a:cubicBezTo>
                  <a:close/>
                  <a:moveTo>
                    <a:pt x="295" y="80"/>
                  </a:moveTo>
                  <a:cubicBezTo>
                    <a:pt x="295" y="130"/>
                    <a:pt x="271" y="180"/>
                    <a:pt x="240" y="201"/>
                  </a:cubicBezTo>
                  <a:cubicBezTo>
                    <a:pt x="223" y="196"/>
                    <a:pt x="211" y="193"/>
                    <a:pt x="194" y="193"/>
                  </a:cubicBezTo>
                  <a:cubicBezTo>
                    <a:pt x="180" y="193"/>
                    <a:pt x="146" y="193"/>
                    <a:pt x="146" y="216"/>
                  </a:cubicBezTo>
                  <a:cubicBezTo>
                    <a:pt x="146" y="236"/>
                    <a:pt x="179" y="233"/>
                    <a:pt x="189" y="233"/>
                  </a:cubicBezTo>
                  <a:cubicBezTo>
                    <a:pt x="211" y="233"/>
                    <a:pt x="221" y="233"/>
                    <a:pt x="238" y="226"/>
                  </a:cubicBezTo>
                  <a:cubicBezTo>
                    <a:pt x="263" y="249"/>
                    <a:pt x="264" y="271"/>
                    <a:pt x="264" y="303"/>
                  </a:cubicBezTo>
                  <a:cubicBezTo>
                    <a:pt x="265" y="346"/>
                    <a:pt x="250" y="397"/>
                    <a:pt x="236" y="426"/>
                  </a:cubicBezTo>
                  <a:cubicBezTo>
                    <a:pt x="211" y="462"/>
                    <a:pt x="170" y="489"/>
                    <a:pt x="136" y="489"/>
                  </a:cubicBezTo>
                  <a:cubicBezTo>
                    <a:pt x="92" y="489"/>
                    <a:pt x="68" y="447"/>
                    <a:pt x="68" y="397"/>
                  </a:cubicBezTo>
                  <a:cubicBezTo>
                    <a:pt x="68" y="389"/>
                    <a:pt x="68" y="379"/>
                    <a:pt x="71" y="366"/>
                  </a:cubicBezTo>
                  <a:lnTo>
                    <a:pt x="109" y="188"/>
                  </a:lnTo>
                  <a:cubicBezTo>
                    <a:pt x="122" y="128"/>
                    <a:pt x="167" y="17"/>
                    <a:pt x="238" y="17"/>
                  </a:cubicBezTo>
                  <a:cubicBezTo>
                    <a:pt x="272" y="17"/>
                    <a:pt x="295" y="38"/>
                    <a:pt x="295" y="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03" name="Freeform 44">
              <a:extLst>
                <a:ext uri="{FF2B5EF4-FFF2-40B4-BE49-F238E27FC236}">
                  <a16:creationId xmlns:a16="http://schemas.microsoft.com/office/drawing/2014/main" id="{2D76D4C2-C2B8-4C63-81D7-662E8AE45D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7" y="1475"/>
              <a:ext cx="64" cy="5"/>
            </a:xfrm>
            <a:custGeom>
              <a:avLst/>
              <a:gdLst>
                <a:gd name="T0" fmla="*/ 270 w 285"/>
                <a:gd name="T1" fmla="*/ 27 h 28"/>
                <a:gd name="T2" fmla="*/ 284 w 285"/>
                <a:gd name="T3" fmla="*/ 12 h 28"/>
                <a:gd name="T4" fmla="*/ 270 w 285"/>
                <a:gd name="T5" fmla="*/ 0 h 28"/>
                <a:gd name="T6" fmla="*/ 17 w 285"/>
                <a:gd name="T7" fmla="*/ 0 h 28"/>
                <a:gd name="T8" fmla="*/ 0 w 285"/>
                <a:gd name="T9" fmla="*/ 12 h 28"/>
                <a:gd name="T10" fmla="*/ 17 w 285"/>
                <a:gd name="T11" fmla="*/ 27 h 28"/>
                <a:gd name="T12" fmla="*/ 270 w 285"/>
                <a:gd name="T13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8">
                  <a:moveTo>
                    <a:pt x="270" y="27"/>
                  </a:moveTo>
                  <a:cubicBezTo>
                    <a:pt x="274" y="27"/>
                    <a:pt x="284" y="27"/>
                    <a:pt x="284" y="12"/>
                  </a:cubicBezTo>
                  <a:cubicBezTo>
                    <a:pt x="284" y="0"/>
                    <a:pt x="275" y="0"/>
                    <a:pt x="270" y="0"/>
                  </a:cubicBezTo>
                  <a:lnTo>
                    <a:pt x="17" y="0"/>
                  </a:lnTo>
                  <a:cubicBezTo>
                    <a:pt x="10" y="0"/>
                    <a:pt x="0" y="0"/>
                    <a:pt x="0" y="12"/>
                  </a:cubicBezTo>
                  <a:cubicBezTo>
                    <a:pt x="0" y="27"/>
                    <a:pt x="10" y="27"/>
                    <a:pt x="17" y="27"/>
                  </a:cubicBezTo>
                  <a:lnTo>
                    <a:pt x="270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04" name="Freeform 45">
              <a:extLst>
                <a:ext uri="{FF2B5EF4-FFF2-40B4-BE49-F238E27FC236}">
                  <a16:creationId xmlns:a16="http://schemas.microsoft.com/office/drawing/2014/main" id="{CC00019F-64AC-4532-962B-2E37990E6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1" y="1433"/>
              <a:ext cx="34" cy="74"/>
            </a:xfrm>
            <a:custGeom>
              <a:avLst/>
              <a:gdLst>
                <a:gd name="T0" fmla="*/ 95 w 154"/>
                <a:gd name="T1" fmla="*/ 13 h 329"/>
                <a:gd name="T2" fmla="*/ 84 w 154"/>
                <a:gd name="T3" fmla="*/ 0 h 329"/>
                <a:gd name="T4" fmla="*/ 0 w 154"/>
                <a:gd name="T5" fmla="*/ 32 h 329"/>
                <a:gd name="T6" fmla="*/ 0 w 154"/>
                <a:gd name="T7" fmla="*/ 50 h 329"/>
                <a:gd name="T8" fmla="*/ 61 w 154"/>
                <a:gd name="T9" fmla="*/ 37 h 329"/>
                <a:gd name="T10" fmla="*/ 61 w 154"/>
                <a:gd name="T11" fmla="*/ 288 h 329"/>
                <a:gd name="T12" fmla="*/ 18 w 154"/>
                <a:gd name="T13" fmla="*/ 309 h 329"/>
                <a:gd name="T14" fmla="*/ 3 w 154"/>
                <a:gd name="T15" fmla="*/ 309 h 329"/>
                <a:gd name="T16" fmla="*/ 3 w 154"/>
                <a:gd name="T17" fmla="*/ 328 h 329"/>
                <a:gd name="T18" fmla="*/ 78 w 154"/>
                <a:gd name="T19" fmla="*/ 326 h 329"/>
                <a:gd name="T20" fmla="*/ 153 w 154"/>
                <a:gd name="T21" fmla="*/ 328 h 329"/>
                <a:gd name="T22" fmla="*/ 153 w 154"/>
                <a:gd name="T23" fmla="*/ 309 h 329"/>
                <a:gd name="T24" fmla="*/ 138 w 154"/>
                <a:gd name="T25" fmla="*/ 309 h 329"/>
                <a:gd name="T26" fmla="*/ 95 w 154"/>
                <a:gd name="T27" fmla="*/ 288 h 329"/>
                <a:gd name="T28" fmla="*/ 95 w 154"/>
                <a:gd name="T29" fmla="*/ 13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4" h="329">
                  <a:moveTo>
                    <a:pt x="95" y="13"/>
                  </a:moveTo>
                  <a:cubicBezTo>
                    <a:pt x="95" y="0"/>
                    <a:pt x="94" y="0"/>
                    <a:pt x="84" y="0"/>
                  </a:cubicBezTo>
                  <a:cubicBezTo>
                    <a:pt x="57" y="30"/>
                    <a:pt x="17" y="32"/>
                    <a:pt x="0" y="32"/>
                  </a:cubicBezTo>
                  <a:lnTo>
                    <a:pt x="0" y="50"/>
                  </a:lnTo>
                  <a:cubicBezTo>
                    <a:pt x="10" y="50"/>
                    <a:pt x="37" y="50"/>
                    <a:pt x="61" y="37"/>
                  </a:cubicBezTo>
                  <a:lnTo>
                    <a:pt x="61" y="288"/>
                  </a:lnTo>
                  <a:cubicBezTo>
                    <a:pt x="61" y="303"/>
                    <a:pt x="61" y="309"/>
                    <a:pt x="18" y="309"/>
                  </a:cubicBezTo>
                  <a:lnTo>
                    <a:pt x="3" y="309"/>
                  </a:lnTo>
                  <a:lnTo>
                    <a:pt x="3" y="328"/>
                  </a:lnTo>
                  <a:cubicBezTo>
                    <a:pt x="10" y="328"/>
                    <a:pt x="62" y="326"/>
                    <a:pt x="78" y="326"/>
                  </a:cubicBezTo>
                  <a:cubicBezTo>
                    <a:pt x="92" y="326"/>
                    <a:pt x="145" y="328"/>
                    <a:pt x="153" y="328"/>
                  </a:cubicBezTo>
                  <a:lnTo>
                    <a:pt x="153" y="309"/>
                  </a:lnTo>
                  <a:lnTo>
                    <a:pt x="138" y="309"/>
                  </a:lnTo>
                  <a:cubicBezTo>
                    <a:pt x="95" y="309"/>
                    <a:pt x="95" y="303"/>
                    <a:pt x="95" y="288"/>
                  </a:cubicBezTo>
                  <a:lnTo>
                    <a:pt x="95" y="1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05" name="Freeform 46">
              <a:extLst>
                <a:ext uri="{FF2B5EF4-FFF2-40B4-BE49-F238E27FC236}">
                  <a16:creationId xmlns:a16="http://schemas.microsoft.com/office/drawing/2014/main" id="{2405C27F-8384-47AA-A2CC-767C1D014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0" y="1453"/>
              <a:ext cx="31" cy="158"/>
            </a:xfrm>
            <a:custGeom>
              <a:avLst/>
              <a:gdLst>
                <a:gd name="T0" fmla="*/ 139 w 140"/>
                <a:gd name="T1" fmla="*/ 351 h 703"/>
                <a:gd name="T2" fmla="*/ 101 w 140"/>
                <a:gd name="T3" fmla="*/ 131 h 703"/>
                <a:gd name="T4" fmla="*/ 6 w 140"/>
                <a:gd name="T5" fmla="*/ 0 h 703"/>
                <a:gd name="T6" fmla="*/ 0 w 140"/>
                <a:gd name="T7" fmla="*/ 7 h 703"/>
                <a:gd name="T8" fmla="*/ 10 w 140"/>
                <a:gd name="T9" fmla="*/ 23 h 703"/>
                <a:gd name="T10" fmla="*/ 105 w 140"/>
                <a:gd name="T11" fmla="*/ 351 h 703"/>
                <a:gd name="T12" fmla="*/ 9 w 140"/>
                <a:gd name="T13" fmla="*/ 685 h 703"/>
                <a:gd name="T14" fmla="*/ 0 w 140"/>
                <a:gd name="T15" fmla="*/ 697 h 703"/>
                <a:gd name="T16" fmla="*/ 6 w 140"/>
                <a:gd name="T17" fmla="*/ 702 h 703"/>
                <a:gd name="T18" fmla="*/ 102 w 140"/>
                <a:gd name="T19" fmla="*/ 565 h 703"/>
                <a:gd name="T20" fmla="*/ 139 w 140"/>
                <a:gd name="T21" fmla="*/ 351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0" h="703">
                  <a:moveTo>
                    <a:pt x="139" y="351"/>
                  </a:moveTo>
                  <a:cubicBezTo>
                    <a:pt x="139" y="298"/>
                    <a:pt x="133" y="211"/>
                    <a:pt x="101" y="131"/>
                  </a:cubicBezTo>
                  <a:cubicBezTo>
                    <a:pt x="65" y="47"/>
                    <a:pt x="11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0" y="12"/>
                    <a:pt x="10" y="23"/>
                  </a:cubicBezTo>
                  <a:cubicBezTo>
                    <a:pt x="71" y="91"/>
                    <a:pt x="105" y="203"/>
                    <a:pt x="105" y="351"/>
                  </a:cubicBezTo>
                  <a:cubicBezTo>
                    <a:pt x="105" y="471"/>
                    <a:pt x="84" y="597"/>
                    <a:pt x="9" y="685"/>
                  </a:cubicBezTo>
                  <a:cubicBezTo>
                    <a:pt x="0" y="692"/>
                    <a:pt x="0" y="695"/>
                    <a:pt x="0" y="697"/>
                  </a:cubicBezTo>
                  <a:cubicBezTo>
                    <a:pt x="0" y="700"/>
                    <a:pt x="3" y="702"/>
                    <a:pt x="6" y="702"/>
                  </a:cubicBezTo>
                  <a:cubicBezTo>
                    <a:pt x="11" y="702"/>
                    <a:pt x="67" y="655"/>
                    <a:pt x="102" y="565"/>
                  </a:cubicBezTo>
                  <a:cubicBezTo>
                    <a:pt x="133" y="489"/>
                    <a:pt x="139" y="411"/>
                    <a:pt x="139" y="35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106" name="Line 47">
            <a:extLst>
              <a:ext uri="{FF2B5EF4-FFF2-40B4-BE49-F238E27FC236}">
                <a16:creationId xmlns:a16="http://schemas.microsoft.com/office/drawing/2014/main" id="{49C43F78-F6DD-49A4-9686-2FC5AA7243FE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9660" y="2481424"/>
            <a:ext cx="1772220" cy="601082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7" name="Text Box 49">
            <a:extLst>
              <a:ext uri="{FF2B5EF4-FFF2-40B4-BE49-F238E27FC236}">
                <a16:creationId xmlns:a16="http://schemas.microsoft.com/office/drawing/2014/main" id="{56D42A05-A0A5-475A-A238-71151FE647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983" y="1636423"/>
            <a:ext cx="750887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5584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r>
              <a:rPr lang="en-IN" altLang="en-US" sz="1200" dirty="0"/>
              <a:t>Mean</a:t>
            </a:r>
          </a:p>
        </p:txBody>
      </p:sp>
      <p:sp>
        <p:nvSpPr>
          <p:cNvPr id="108" name="Text Box 50">
            <a:extLst>
              <a:ext uri="{FF2B5EF4-FFF2-40B4-BE49-F238E27FC236}">
                <a16:creationId xmlns:a16="http://schemas.microsoft.com/office/drawing/2014/main" id="{F07B5F3D-67DE-4EFA-A32F-2A74AA7EE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5381" y="1626103"/>
            <a:ext cx="822325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5584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r>
              <a:rPr lang="en-IN" altLang="en-US" sz="1200" dirty="0"/>
              <a:t>Variance</a:t>
            </a:r>
          </a:p>
        </p:txBody>
      </p:sp>
      <p:sp>
        <p:nvSpPr>
          <p:cNvPr id="109" name="Line 51">
            <a:extLst>
              <a:ext uri="{FF2B5EF4-FFF2-40B4-BE49-F238E27FC236}">
                <a16:creationId xmlns:a16="http://schemas.microsoft.com/office/drawing/2014/main" id="{0E404D5E-8435-4ED1-82C7-DA3ABD69D47B}"/>
              </a:ext>
            </a:extLst>
          </p:cNvPr>
          <p:cNvSpPr>
            <a:spLocks noChangeShapeType="1"/>
          </p:cNvSpPr>
          <p:nvPr/>
        </p:nvSpPr>
        <p:spPr bwMode="auto">
          <a:xfrm>
            <a:off x="3115987" y="1876007"/>
            <a:ext cx="1587" cy="246062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0" name="Line 52">
            <a:extLst>
              <a:ext uri="{FF2B5EF4-FFF2-40B4-BE49-F238E27FC236}">
                <a16:creationId xmlns:a16="http://schemas.microsoft.com/office/drawing/2014/main" id="{EECCA6A8-53E2-4EFC-9512-953EB57BC5F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37963" y="1911059"/>
            <a:ext cx="0" cy="224291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111" name="Group 53">
            <a:extLst>
              <a:ext uri="{FF2B5EF4-FFF2-40B4-BE49-F238E27FC236}">
                <a16:creationId xmlns:a16="http://schemas.microsoft.com/office/drawing/2014/main" id="{090794BE-0580-4815-A486-B4951656E842}"/>
              </a:ext>
            </a:extLst>
          </p:cNvPr>
          <p:cNvGrpSpPr>
            <a:grpSpLocks/>
          </p:cNvGrpSpPr>
          <p:nvPr/>
        </p:nvGrpSpPr>
        <p:grpSpPr bwMode="auto">
          <a:xfrm>
            <a:off x="4322176" y="4111205"/>
            <a:ext cx="1989137" cy="390525"/>
            <a:chOff x="3441" y="2631"/>
            <a:chExt cx="1253" cy="246"/>
          </a:xfrm>
        </p:grpSpPr>
        <p:sp>
          <p:nvSpPr>
            <p:cNvPr id="112" name="Freeform 54">
              <a:extLst>
                <a:ext uri="{FF2B5EF4-FFF2-40B4-BE49-F238E27FC236}">
                  <a16:creationId xmlns:a16="http://schemas.microsoft.com/office/drawing/2014/main" id="{FC724A64-E998-42D2-8372-F03381AD4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1" y="2631"/>
              <a:ext cx="1253" cy="246"/>
            </a:xfrm>
            <a:custGeom>
              <a:avLst/>
              <a:gdLst>
                <a:gd name="T0" fmla="*/ 2764 w 5529"/>
                <a:gd name="T1" fmla="*/ 1088 h 1089"/>
                <a:gd name="T2" fmla="*/ 0 w 5529"/>
                <a:gd name="T3" fmla="*/ 1088 h 1089"/>
                <a:gd name="T4" fmla="*/ 0 w 5529"/>
                <a:gd name="T5" fmla="*/ 0 h 1089"/>
                <a:gd name="T6" fmla="*/ 5528 w 5529"/>
                <a:gd name="T7" fmla="*/ 0 h 1089"/>
                <a:gd name="T8" fmla="*/ 5528 w 5529"/>
                <a:gd name="T9" fmla="*/ 1088 h 1089"/>
                <a:gd name="T10" fmla="*/ 2764 w 5529"/>
                <a:gd name="T11" fmla="*/ 1088 h 10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29" h="1089">
                  <a:moveTo>
                    <a:pt x="2764" y="1088"/>
                  </a:moveTo>
                  <a:lnTo>
                    <a:pt x="0" y="1088"/>
                  </a:lnTo>
                  <a:lnTo>
                    <a:pt x="0" y="0"/>
                  </a:lnTo>
                  <a:lnTo>
                    <a:pt x="5528" y="0"/>
                  </a:lnTo>
                  <a:lnTo>
                    <a:pt x="5528" y="1088"/>
                  </a:lnTo>
                  <a:lnTo>
                    <a:pt x="2764" y="1088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13" name="Freeform 55">
              <a:extLst>
                <a:ext uri="{FF2B5EF4-FFF2-40B4-BE49-F238E27FC236}">
                  <a16:creationId xmlns:a16="http://schemas.microsoft.com/office/drawing/2014/main" id="{FA50FEEA-67EA-40E6-87D3-28EAEA3926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1" y="2631"/>
              <a:ext cx="86" cy="229"/>
            </a:xfrm>
            <a:custGeom>
              <a:avLst/>
              <a:gdLst>
                <a:gd name="T0" fmla="*/ 150 w 385"/>
                <a:gd name="T1" fmla="*/ 930 h 1013"/>
                <a:gd name="T2" fmla="*/ 59 w 385"/>
                <a:gd name="T3" fmla="*/ 507 h 1013"/>
                <a:gd name="T4" fmla="*/ 2 w 385"/>
                <a:gd name="T5" fmla="*/ 594 h 1013"/>
                <a:gd name="T6" fmla="*/ 0 w 385"/>
                <a:gd name="T7" fmla="*/ 599 h 1013"/>
                <a:gd name="T8" fmla="*/ 6 w 385"/>
                <a:gd name="T9" fmla="*/ 606 h 1013"/>
                <a:gd name="T10" fmla="*/ 35 w 385"/>
                <a:gd name="T11" fmla="*/ 560 h 1013"/>
                <a:gd name="T12" fmla="*/ 132 w 385"/>
                <a:gd name="T13" fmla="*/ 1012 h 1013"/>
                <a:gd name="T14" fmla="*/ 150 w 385"/>
                <a:gd name="T15" fmla="*/ 1003 h 1013"/>
                <a:gd name="T16" fmla="*/ 383 w 385"/>
                <a:gd name="T17" fmla="*/ 17 h 1013"/>
                <a:gd name="T18" fmla="*/ 384 w 385"/>
                <a:gd name="T19" fmla="*/ 8 h 1013"/>
                <a:gd name="T20" fmla="*/ 377 w 385"/>
                <a:gd name="T21" fmla="*/ 0 h 1013"/>
                <a:gd name="T22" fmla="*/ 367 w 385"/>
                <a:gd name="T23" fmla="*/ 12 h 1013"/>
                <a:gd name="T24" fmla="*/ 150 w 385"/>
                <a:gd name="T25" fmla="*/ 930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5" h="1013">
                  <a:moveTo>
                    <a:pt x="150" y="930"/>
                  </a:moveTo>
                  <a:lnTo>
                    <a:pt x="59" y="507"/>
                  </a:lnTo>
                  <a:lnTo>
                    <a:pt x="2" y="594"/>
                  </a:lnTo>
                  <a:cubicBezTo>
                    <a:pt x="0" y="597"/>
                    <a:pt x="0" y="599"/>
                    <a:pt x="0" y="599"/>
                  </a:cubicBezTo>
                  <a:cubicBezTo>
                    <a:pt x="0" y="600"/>
                    <a:pt x="6" y="605"/>
                    <a:pt x="6" y="606"/>
                  </a:cubicBezTo>
                  <a:lnTo>
                    <a:pt x="35" y="560"/>
                  </a:lnTo>
                  <a:lnTo>
                    <a:pt x="132" y="1012"/>
                  </a:lnTo>
                  <a:cubicBezTo>
                    <a:pt x="146" y="1012"/>
                    <a:pt x="148" y="1012"/>
                    <a:pt x="150" y="1003"/>
                  </a:cubicBezTo>
                  <a:lnTo>
                    <a:pt x="383" y="17"/>
                  </a:lnTo>
                  <a:cubicBezTo>
                    <a:pt x="383" y="14"/>
                    <a:pt x="384" y="11"/>
                    <a:pt x="384" y="8"/>
                  </a:cubicBezTo>
                  <a:cubicBezTo>
                    <a:pt x="384" y="4"/>
                    <a:pt x="382" y="0"/>
                    <a:pt x="377" y="0"/>
                  </a:cubicBezTo>
                  <a:cubicBezTo>
                    <a:pt x="368" y="0"/>
                    <a:pt x="367" y="6"/>
                    <a:pt x="367" y="12"/>
                  </a:cubicBezTo>
                  <a:lnTo>
                    <a:pt x="150" y="9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14" name="Freeform 56">
              <a:extLst>
                <a:ext uri="{FF2B5EF4-FFF2-40B4-BE49-F238E27FC236}">
                  <a16:creationId xmlns:a16="http://schemas.microsoft.com/office/drawing/2014/main" id="{232FB15F-83E1-4201-90AA-6B016F50E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6" y="2631"/>
              <a:ext cx="128" cy="3"/>
            </a:xfrm>
            <a:custGeom>
              <a:avLst/>
              <a:gdLst>
                <a:gd name="T0" fmla="*/ 284 w 570"/>
                <a:gd name="T1" fmla="*/ 18 h 19"/>
                <a:gd name="T2" fmla="*/ 0 w 570"/>
                <a:gd name="T3" fmla="*/ 18 h 19"/>
                <a:gd name="T4" fmla="*/ 0 w 570"/>
                <a:gd name="T5" fmla="*/ 0 h 19"/>
                <a:gd name="T6" fmla="*/ 569 w 570"/>
                <a:gd name="T7" fmla="*/ 0 h 19"/>
                <a:gd name="T8" fmla="*/ 569 w 570"/>
                <a:gd name="T9" fmla="*/ 18 h 19"/>
                <a:gd name="T10" fmla="*/ 284 w 570"/>
                <a:gd name="T11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0" h="19">
                  <a:moveTo>
                    <a:pt x="284" y="18"/>
                  </a:moveTo>
                  <a:lnTo>
                    <a:pt x="0" y="18"/>
                  </a:lnTo>
                  <a:lnTo>
                    <a:pt x="0" y="0"/>
                  </a:lnTo>
                  <a:lnTo>
                    <a:pt x="569" y="0"/>
                  </a:lnTo>
                  <a:lnTo>
                    <a:pt x="569" y="18"/>
                  </a:lnTo>
                  <a:lnTo>
                    <a:pt x="284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15" name="Freeform 57">
              <a:extLst>
                <a:ext uri="{FF2B5EF4-FFF2-40B4-BE49-F238E27FC236}">
                  <a16:creationId xmlns:a16="http://schemas.microsoft.com/office/drawing/2014/main" id="{917562FE-8698-441C-8EFC-3AEDC790D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4" y="2655"/>
              <a:ext cx="51" cy="85"/>
            </a:xfrm>
            <a:custGeom>
              <a:avLst/>
              <a:gdLst>
                <a:gd name="T0" fmla="*/ 230 w 231"/>
                <a:gd name="T1" fmla="*/ 58 h 381"/>
                <a:gd name="T2" fmla="*/ 173 w 231"/>
                <a:gd name="T3" fmla="*/ 0 h 381"/>
                <a:gd name="T4" fmla="*/ 122 w 231"/>
                <a:gd name="T5" fmla="*/ 17 h 381"/>
                <a:gd name="T6" fmla="*/ 67 w 231"/>
                <a:gd name="T7" fmla="*/ 108 h 381"/>
                <a:gd name="T8" fmla="*/ 0 w 231"/>
                <a:gd name="T9" fmla="*/ 377 h 381"/>
                <a:gd name="T10" fmla="*/ 5 w 231"/>
                <a:gd name="T11" fmla="*/ 380 h 381"/>
                <a:gd name="T12" fmla="*/ 11 w 231"/>
                <a:gd name="T13" fmla="*/ 378 h 381"/>
                <a:gd name="T14" fmla="*/ 41 w 231"/>
                <a:gd name="T15" fmla="*/ 262 h 381"/>
                <a:gd name="T16" fmla="*/ 98 w 231"/>
                <a:gd name="T17" fmla="*/ 302 h 381"/>
                <a:gd name="T18" fmla="*/ 180 w 231"/>
                <a:gd name="T19" fmla="*/ 270 h 381"/>
                <a:gd name="T20" fmla="*/ 214 w 231"/>
                <a:gd name="T21" fmla="*/ 192 h 381"/>
                <a:gd name="T22" fmla="*/ 182 w 231"/>
                <a:gd name="T23" fmla="*/ 128 h 381"/>
                <a:gd name="T24" fmla="*/ 230 w 231"/>
                <a:gd name="T25" fmla="*/ 58 h 381"/>
                <a:gd name="T26" fmla="*/ 155 w 231"/>
                <a:gd name="T27" fmla="*/ 127 h 381"/>
                <a:gd name="T28" fmla="*/ 134 w 231"/>
                <a:gd name="T29" fmla="*/ 132 h 381"/>
                <a:gd name="T30" fmla="*/ 115 w 231"/>
                <a:gd name="T31" fmla="*/ 130 h 381"/>
                <a:gd name="T32" fmla="*/ 137 w 231"/>
                <a:gd name="T33" fmla="*/ 126 h 381"/>
                <a:gd name="T34" fmla="*/ 155 w 231"/>
                <a:gd name="T35" fmla="*/ 127 h 381"/>
                <a:gd name="T36" fmla="*/ 208 w 231"/>
                <a:gd name="T37" fmla="*/ 48 h 381"/>
                <a:gd name="T38" fmla="*/ 169 w 231"/>
                <a:gd name="T39" fmla="*/ 121 h 381"/>
                <a:gd name="T40" fmla="*/ 137 w 231"/>
                <a:gd name="T41" fmla="*/ 116 h 381"/>
                <a:gd name="T42" fmla="*/ 103 w 231"/>
                <a:gd name="T43" fmla="*/ 130 h 381"/>
                <a:gd name="T44" fmla="*/ 133 w 231"/>
                <a:gd name="T45" fmla="*/ 140 h 381"/>
                <a:gd name="T46" fmla="*/ 168 w 231"/>
                <a:gd name="T47" fmla="*/ 136 h 381"/>
                <a:gd name="T48" fmla="*/ 186 w 231"/>
                <a:gd name="T49" fmla="*/ 182 h 381"/>
                <a:gd name="T50" fmla="*/ 166 w 231"/>
                <a:gd name="T51" fmla="*/ 256 h 381"/>
                <a:gd name="T52" fmla="*/ 96 w 231"/>
                <a:gd name="T53" fmla="*/ 294 h 381"/>
                <a:gd name="T54" fmla="*/ 48 w 231"/>
                <a:gd name="T55" fmla="*/ 239 h 381"/>
                <a:gd name="T56" fmla="*/ 50 w 231"/>
                <a:gd name="T57" fmla="*/ 220 h 381"/>
                <a:gd name="T58" fmla="*/ 77 w 231"/>
                <a:gd name="T59" fmla="*/ 113 h 381"/>
                <a:gd name="T60" fmla="*/ 168 w 231"/>
                <a:gd name="T61" fmla="*/ 10 h 381"/>
                <a:gd name="T62" fmla="*/ 208 w 231"/>
                <a:gd name="T63" fmla="*/ 48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1" h="381">
                  <a:moveTo>
                    <a:pt x="230" y="58"/>
                  </a:moveTo>
                  <a:cubicBezTo>
                    <a:pt x="230" y="26"/>
                    <a:pt x="208" y="0"/>
                    <a:pt x="173" y="0"/>
                  </a:cubicBezTo>
                  <a:cubicBezTo>
                    <a:pt x="149" y="0"/>
                    <a:pt x="137" y="7"/>
                    <a:pt x="122" y="17"/>
                  </a:cubicBezTo>
                  <a:cubicBezTo>
                    <a:pt x="98" y="35"/>
                    <a:pt x="76" y="76"/>
                    <a:pt x="67" y="108"/>
                  </a:cubicBezTo>
                  <a:lnTo>
                    <a:pt x="0" y="377"/>
                  </a:lnTo>
                  <a:cubicBezTo>
                    <a:pt x="0" y="378"/>
                    <a:pt x="2" y="380"/>
                    <a:pt x="5" y="380"/>
                  </a:cubicBezTo>
                  <a:cubicBezTo>
                    <a:pt x="8" y="380"/>
                    <a:pt x="10" y="380"/>
                    <a:pt x="11" y="378"/>
                  </a:cubicBezTo>
                  <a:lnTo>
                    <a:pt x="41" y="262"/>
                  </a:lnTo>
                  <a:cubicBezTo>
                    <a:pt x="48" y="287"/>
                    <a:pt x="66" y="302"/>
                    <a:pt x="98" y="302"/>
                  </a:cubicBezTo>
                  <a:cubicBezTo>
                    <a:pt x="128" y="302"/>
                    <a:pt x="161" y="288"/>
                    <a:pt x="180" y="270"/>
                  </a:cubicBezTo>
                  <a:cubicBezTo>
                    <a:pt x="199" y="250"/>
                    <a:pt x="214" y="223"/>
                    <a:pt x="214" y="192"/>
                  </a:cubicBezTo>
                  <a:cubicBezTo>
                    <a:pt x="214" y="161"/>
                    <a:pt x="198" y="139"/>
                    <a:pt x="182" y="128"/>
                  </a:cubicBezTo>
                  <a:cubicBezTo>
                    <a:pt x="206" y="114"/>
                    <a:pt x="230" y="89"/>
                    <a:pt x="230" y="58"/>
                  </a:cubicBezTo>
                  <a:close/>
                  <a:moveTo>
                    <a:pt x="155" y="127"/>
                  </a:moveTo>
                  <a:cubicBezTo>
                    <a:pt x="149" y="131"/>
                    <a:pt x="144" y="132"/>
                    <a:pt x="134" y="132"/>
                  </a:cubicBezTo>
                  <a:cubicBezTo>
                    <a:pt x="128" y="132"/>
                    <a:pt x="120" y="132"/>
                    <a:pt x="115" y="130"/>
                  </a:cubicBezTo>
                  <a:cubicBezTo>
                    <a:pt x="116" y="125"/>
                    <a:pt x="132" y="126"/>
                    <a:pt x="137" y="126"/>
                  </a:cubicBezTo>
                  <a:cubicBezTo>
                    <a:pt x="145" y="126"/>
                    <a:pt x="149" y="126"/>
                    <a:pt x="155" y="127"/>
                  </a:cubicBezTo>
                  <a:close/>
                  <a:moveTo>
                    <a:pt x="208" y="48"/>
                  </a:moveTo>
                  <a:cubicBezTo>
                    <a:pt x="208" y="78"/>
                    <a:pt x="191" y="108"/>
                    <a:pt x="169" y="121"/>
                  </a:cubicBezTo>
                  <a:cubicBezTo>
                    <a:pt x="157" y="118"/>
                    <a:pt x="149" y="116"/>
                    <a:pt x="137" y="116"/>
                  </a:cubicBezTo>
                  <a:cubicBezTo>
                    <a:pt x="127" y="116"/>
                    <a:pt x="103" y="116"/>
                    <a:pt x="103" y="130"/>
                  </a:cubicBezTo>
                  <a:cubicBezTo>
                    <a:pt x="103" y="142"/>
                    <a:pt x="126" y="140"/>
                    <a:pt x="133" y="140"/>
                  </a:cubicBezTo>
                  <a:cubicBezTo>
                    <a:pt x="149" y="140"/>
                    <a:pt x="156" y="140"/>
                    <a:pt x="168" y="136"/>
                  </a:cubicBezTo>
                  <a:cubicBezTo>
                    <a:pt x="185" y="150"/>
                    <a:pt x="186" y="163"/>
                    <a:pt x="186" y="182"/>
                  </a:cubicBezTo>
                  <a:cubicBezTo>
                    <a:pt x="187" y="208"/>
                    <a:pt x="176" y="239"/>
                    <a:pt x="166" y="256"/>
                  </a:cubicBezTo>
                  <a:cubicBezTo>
                    <a:pt x="149" y="278"/>
                    <a:pt x="120" y="294"/>
                    <a:pt x="96" y="294"/>
                  </a:cubicBezTo>
                  <a:cubicBezTo>
                    <a:pt x="65" y="294"/>
                    <a:pt x="48" y="269"/>
                    <a:pt x="48" y="239"/>
                  </a:cubicBezTo>
                  <a:cubicBezTo>
                    <a:pt x="48" y="234"/>
                    <a:pt x="48" y="228"/>
                    <a:pt x="50" y="220"/>
                  </a:cubicBezTo>
                  <a:lnTo>
                    <a:pt x="77" y="113"/>
                  </a:lnTo>
                  <a:cubicBezTo>
                    <a:pt x="86" y="77"/>
                    <a:pt x="118" y="10"/>
                    <a:pt x="168" y="10"/>
                  </a:cubicBezTo>
                  <a:cubicBezTo>
                    <a:pt x="192" y="10"/>
                    <a:pt x="208" y="23"/>
                    <a:pt x="208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16" name="Freeform 58">
              <a:extLst>
                <a:ext uri="{FF2B5EF4-FFF2-40B4-BE49-F238E27FC236}">
                  <a16:creationId xmlns:a16="http://schemas.microsoft.com/office/drawing/2014/main" id="{4E08BA91-51E1-47E1-81DF-989B281DEF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8" y="2761"/>
              <a:ext cx="105" cy="3"/>
            </a:xfrm>
            <a:custGeom>
              <a:avLst/>
              <a:gdLst>
                <a:gd name="T0" fmla="*/ 233 w 469"/>
                <a:gd name="T1" fmla="*/ 18 h 19"/>
                <a:gd name="T2" fmla="*/ 0 w 469"/>
                <a:gd name="T3" fmla="*/ 18 h 19"/>
                <a:gd name="T4" fmla="*/ 0 w 469"/>
                <a:gd name="T5" fmla="*/ 0 h 19"/>
                <a:gd name="T6" fmla="*/ 468 w 469"/>
                <a:gd name="T7" fmla="*/ 0 h 19"/>
                <a:gd name="T8" fmla="*/ 468 w 469"/>
                <a:gd name="T9" fmla="*/ 18 h 19"/>
                <a:gd name="T10" fmla="*/ 233 w 469"/>
                <a:gd name="T11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9" h="19">
                  <a:moveTo>
                    <a:pt x="233" y="18"/>
                  </a:moveTo>
                  <a:lnTo>
                    <a:pt x="0" y="18"/>
                  </a:lnTo>
                  <a:lnTo>
                    <a:pt x="0" y="0"/>
                  </a:lnTo>
                  <a:lnTo>
                    <a:pt x="468" y="0"/>
                  </a:lnTo>
                  <a:lnTo>
                    <a:pt x="468" y="18"/>
                  </a:lnTo>
                  <a:lnTo>
                    <a:pt x="233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17" name="Freeform 59">
              <a:extLst>
                <a:ext uri="{FF2B5EF4-FFF2-40B4-BE49-F238E27FC236}">
                  <a16:creationId xmlns:a16="http://schemas.microsoft.com/office/drawing/2014/main" id="{E0794D02-0698-4780-BA3C-2C4ED7009C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789"/>
              <a:ext cx="38" cy="63"/>
            </a:xfrm>
            <a:custGeom>
              <a:avLst/>
              <a:gdLst>
                <a:gd name="T0" fmla="*/ 32 w 170"/>
                <a:gd name="T1" fmla="*/ 250 h 283"/>
                <a:gd name="T2" fmla="*/ 78 w 170"/>
                <a:gd name="T3" fmla="*/ 205 h 283"/>
                <a:gd name="T4" fmla="*/ 169 w 170"/>
                <a:gd name="T5" fmla="*/ 83 h 283"/>
                <a:gd name="T6" fmla="*/ 79 w 170"/>
                <a:gd name="T7" fmla="*/ 0 h 283"/>
                <a:gd name="T8" fmla="*/ 0 w 170"/>
                <a:gd name="T9" fmla="*/ 77 h 283"/>
                <a:gd name="T10" fmla="*/ 22 w 170"/>
                <a:gd name="T11" fmla="*/ 100 h 283"/>
                <a:gd name="T12" fmla="*/ 44 w 170"/>
                <a:gd name="T13" fmla="*/ 78 h 283"/>
                <a:gd name="T14" fmla="*/ 22 w 170"/>
                <a:gd name="T15" fmla="*/ 55 h 283"/>
                <a:gd name="T16" fmla="*/ 17 w 170"/>
                <a:gd name="T17" fmla="*/ 56 h 283"/>
                <a:gd name="T18" fmla="*/ 74 w 170"/>
                <a:gd name="T19" fmla="*/ 13 h 283"/>
                <a:gd name="T20" fmla="*/ 131 w 170"/>
                <a:gd name="T21" fmla="*/ 83 h 283"/>
                <a:gd name="T22" fmla="*/ 86 w 170"/>
                <a:gd name="T23" fmla="*/ 175 h 283"/>
                <a:gd name="T24" fmla="*/ 5 w 170"/>
                <a:gd name="T25" fmla="*/ 266 h 283"/>
                <a:gd name="T26" fmla="*/ 0 w 170"/>
                <a:gd name="T27" fmla="*/ 282 h 283"/>
                <a:gd name="T28" fmla="*/ 157 w 170"/>
                <a:gd name="T29" fmla="*/ 282 h 283"/>
                <a:gd name="T30" fmla="*/ 169 w 170"/>
                <a:gd name="T31" fmla="*/ 209 h 283"/>
                <a:gd name="T32" fmla="*/ 158 w 170"/>
                <a:gd name="T33" fmla="*/ 209 h 283"/>
                <a:gd name="T34" fmla="*/ 150 w 170"/>
                <a:gd name="T35" fmla="*/ 246 h 283"/>
                <a:gd name="T36" fmla="*/ 109 w 170"/>
                <a:gd name="T37" fmla="*/ 250 h 283"/>
                <a:gd name="T38" fmla="*/ 32 w 170"/>
                <a:gd name="T39" fmla="*/ 25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0" h="283">
                  <a:moveTo>
                    <a:pt x="32" y="250"/>
                  </a:moveTo>
                  <a:lnTo>
                    <a:pt x="78" y="205"/>
                  </a:lnTo>
                  <a:cubicBezTo>
                    <a:pt x="144" y="146"/>
                    <a:pt x="169" y="125"/>
                    <a:pt x="169" y="83"/>
                  </a:cubicBezTo>
                  <a:cubicBezTo>
                    <a:pt x="169" y="34"/>
                    <a:pt x="132" y="0"/>
                    <a:pt x="79" y="0"/>
                  </a:cubicBezTo>
                  <a:cubicBezTo>
                    <a:pt x="31" y="0"/>
                    <a:pt x="0" y="40"/>
                    <a:pt x="0" y="77"/>
                  </a:cubicBezTo>
                  <a:cubicBezTo>
                    <a:pt x="0" y="100"/>
                    <a:pt x="22" y="100"/>
                    <a:pt x="22" y="100"/>
                  </a:cubicBezTo>
                  <a:cubicBezTo>
                    <a:pt x="30" y="100"/>
                    <a:pt x="44" y="95"/>
                    <a:pt x="44" y="78"/>
                  </a:cubicBezTo>
                  <a:cubicBezTo>
                    <a:pt x="44" y="67"/>
                    <a:pt x="36" y="55"/>
                    <a:pt x="22" y="55"/>
                  </a:cubicBezTo>
                  <a:cubicBezTo>
                    <a:pt x="18" y="55"/>
                    <a:pt x="18" y="55"/>
                    <a:pt x="17" y="56"/>
                  </a:cubicBezTo>
                  <a:cubicBezTo>
                    <a:pt x="26" y="29"/>
                    <a:pt x="49" y="13"/>
                    <a:pt x="74" y="13"/>
                  </a:cubicBezTo>
                  <a:cubicBezTo>
                    <a:pt x="113" y="13"/>
                    <a:pt x="131" y="47"/>
                    <a:pt x="131" y="83"/>
                  </a:cubicBezTo>
                  <a:cubicBezTo>
                    <a:pt x="131" y="116"/>
                    <a:pt x="109" y="150"/>
                    <a:pt x="86" y="175"/>
                  </a:cubicBezTo>
                  <a:lnTo>
                    <a:pt x="5" y="266"/>
                  </a:lnTo>
                  <a:cubicBezTo>
                    <a:pt x="0" y="271"/>
                    <a:pt x="0" y="271"/>
                    <a:pt x="0" y="282"/>
                  </a:cubicBezTo>
                  <a:lnTo>
                    <a:pt x="157" y="282"/>
                  </a:lnTo>
                  <a:lnTo>
                    <a:pt x="169" y="209"/>
                  </a:lnTo>
                  <a:lnTo>
                    <a:pt x="158" y="209"/>
                  </a:lnTo>
                  <a:cubicBezTo>
                    <a:pt x="156" y="221"/>
                    <a:pt x="154" y="240"/>
                    <a:pt x="150" y="246"/>
                  </a:cubicBezTo>
                  <a:cubicBezTo>
                    <a:pt x="146" y="250"/>
                    <a:pt x="118" y="250"/>
                    <a:pt x="109" y="250"/>
                  </a:cubicBezTo>
                  <a:lnTo>
                    <a:pt x="32" y="25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18" name="Freeform 60">
              <a:extLst>
                <a:ext uri="{FF2B5EF4-FFF2-40B4-BE49-F238E27FC236}">
                  <a16:creationId xmlns:a16="http://schemas.microsoft.com/office/drawing/2014/main" id="{E4765F75-B21D-4D9E-8CF7-C831B978A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8" y="2812"/>
              <a:ext cx="51" cy="42"/>
            </a:xfrm>
            <a:custGeom>
              <a:avLst/>
              <a:gdLst>
                <a:gd name="T0" fmla="*/ 101 w 229"/>
                <a:gd name="T1" fmla="*/ 25 h 188"/>
                <a:gd name="T2" fmla="*/ 149 w 229"/>
                <a:gd name="T3" fmla="*/ 25 h 188"/>
                <a:gd name="T4" fmla="*/ 131 w 229"/>
                <a:gd name="T5" fmla="*/ 134 h 188"/>
                <a:gd name="T6" fmla="*/ 134 w 229"/>
                <a:gd name="T7" fmla="*/ 166 h 188"/>
                <a:gd name="T8" fmla="*/ 150 w 229"/>
                <a:gd name="T9" fmla="*/ 187 h 188"/>
                <a:gd name="T10" fmla="*/ 167 w 229"/>
                <a:gd name="T11" fmla="*/ 170 h 188"/>
                <a:gd name="T12" fmla="*/ 164 w 229"/>
                <a:gd name="T13" fmla="*/ 162 h 188"/>
                <a:gd name="T14" fmla="*/ 151 w 229"/>
                <a:gd name="T15" fmla="*/ 92 h 188"/>
                <a:gd name="T16" fmla="*/ 160 w 229"/>
                <a:gd name="T17" fmla="*/ 25 h 188"/>
                <a:gd name="T18" fmla="*/ 209 w 229"/>
                <a:gd name="T19" fmla="*/ 25 h 188"/>
                <a:gd name="T20" fmla="*/ 228 w 229"/>
                <a:gd name="T21" fmla="*/ 11 h 188"/>
                <a:gd name="T22" fmla="*/ 212 w 229"/>
                <a:gd name="T23" fmla="*/ 0 h 188"/>
                <a:gd name="T24" fmla="*/ 70 w 229"/>
                <a:gd name="T25" fmla="*/ 0 h 188"/>
                <a:gd name="T26" fmla="*/ 26 w 229"/>
                <a:gd name="T27" fmla="*/ 20 h 188"/>
                <a:gd name="T28" fmla="*/ 0 w 229"/>
                <a:gd name="T29" fmla="*/ 58 h 188"/>
                <a:gd name="T30" fmla="*/ 5 w 229"/>
                <a:gd name="T31" fmla="*/ 62 h 188"/>
                <a:gd name="T32" fmla="*/ 12 w 229"/>
                <a:gd name="T33" fmla="*/ 58 h 188"/>
                <a:gd name="T34" fmla="*/ 65 w 229"/>
                <a:gd name="T35" fmla="*/ 25 h 188"/>
                <a:gd name="T36" fmla="*/ 90 w 229"/>
                <a:gd name="T37" fmla="*/ 25 h 188"/>
                <a:gd name="T38" fmla="*/ 36 w 229"/>
                <a:gd name="T39" fmla="*/ 166 h 188"/>
                <a:gd name="T40" fmla="*/ 32 w 229"/>
                <a:gd name="T41" fmla="*/ 175 h 188"/>
                <a:gd name="T42" fmla="*/ 44 w 229"/>
                <a:gd name="T43" fmla="*/ 187 h 188"/>
                <a:gd name="T44" fmla="*/ 65 w 229"/>
                <a:gd name="T45" fmla="*/ 160 h 188"/>
                <a:gd name="T46" fmla="*/ 77 w 229"/>
                <a:gd name="T47" fmla="*/ 118 h 188"/>
                <a:gd name="T48" fmla="*/ 101 w 229"/>
                <a:gd name="T49" fmla="*/ 2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9" h="188">
                  <a:moveTo>
                    <a:pt x="101" y="25"/>
                  </a:moveTo>
                  <a:lnTo>
                    <a:pt x="149" y="25"/>
                  </a:lnTo>
                  <a:cubicBezTo>
                    <a:pt x="134" y="88"/>
                    <a:pt x="131" y="106"/>
                    <a:pt x="131" y="134"/>
                  </a:cubicBezTo>
                  <a:cubicBezTo>
                    <a:pt x="131" y="140"/>
                    <a:pt x="131" y="151"/>
                    <a:pt x="134" y="166"/>
                  </a:cubicBezTo>
                  <a:cubicBezTo>
                    <a:pt x="138" y="185"/>
                    <a:pt x="143" y="187"/>
                    <a:pt x="150" y="187"/>
                  </a:cubicBezTo>
                  <a:cubicBezTo>
                    <a:pt x="158" y="187"/>
                    <a:pt x="167" y="180"/>
                    <a:pt x="167" y="170"/>
                  </a:cubicBezTo>
                  <a:cubicBezTo>
                    <a:pt x="167" y="169"/>
                    <a:pt x="167" y="168"/>
                    <a:pt x="164" y="162"/>
                  </a:cubicBezTo>
                  <a:cubicBezTo>
                    <a:pt x="151" y="132"/>
                    <a:pt x="151" y="103"/>
                    <a:pt x="151" y="92"/>
                  </a:cubicBezTo>
                  <a:cubicBezTo>
                    <a:pt x="151" y="70"/>
                    <a:pt x="155" y="47"/>
                    <a:pt x="160" y="25"/>
                  </a:cubicBezTo>
                  <a:lnTo>
                    <a:pt x="209" y="25"/>
                  </a:lnTo>
                  <a:cubicBezTo>
                    <a:pt x="214" y="25"/>
                    <a:pt x="228" y="25"/>
                    <a:pt x="228" y="11"/>
                  </a:cubicBezTo>
                  <a:cubicBezTo>
                    <a:pt x="228" y="0"/>
                    <a:pt x="220" y="0"/>
                    <a:pt x="212" y="0"/>
                  </a:cubicBezTo>
                  <a:lnTo>
                    <a:pt x="70" y="0"/>
                  </a:lnTo>
                  <a:cubicBezTo>
                    <a:pt x="60" y="0"/>
                    <a:pt x="44" y="0"/>
                    <a:pt x="26" y="20"/>
                  </a:cubicBezTo>
                  <a:cubicBezTo>
                    <a:pt x="11" y="36"/>
                    <a:pt x="0" y="55"/>
                    <a:pt x="0" y="58"/>
                  </a:cubicBezTo>
                  <a:cubicBezTo>
                    <a:pt x="0" y="59"/>
                    <a:pt x="0" y="62"/>
                    <a:pt x="5" y="62"/>
                  </a:cubicBezTo>
                  <a:cubicBezTo>
                    <a:pt x="8" y="62"/>
                    <a:pt x="10" y="60"/>
                    <a:pt x="12" y="58"/>
                  </a:cubicBezTo>
                  <a:cubicBezTo>
                    <a:pt x="32" y="25"/>
                    <a:pt x="58" y="25"/>
                    <a:pt x="65" y="25"/>
                  </a:cubicBezTo>
                  <a:lnTo>
                    <a:pt x="90" y="25"/>
                  </a:lnTo>
                  <a:cubicBezTo>
                    <a:pt x="76" y="76"/>
                    <a:pt x="54" y="127"/>
                    <a:pt x="36" y="166"/>
                  </a:cubicBezTo>
                  <a:cubicBezTo>
                    <a:pt x="32" y="172"/>
                    <a:pt x="32" y="173"/>
                    <a:pt x="32" y="175"/>
                  </a:cubicBezTo>
                  <a:cubicBezTo>
                    <a:pt x="32" y="185"/>
                    <a:pt x="40" y="187"/>
                    <a:pt x="44" y="187"/>
                  </a:cubicBezTo>
                  <a:cubicBezTo>
                    <a:pt x="58" y="187"/>
                    <a:pt x="60" y="175"/>
                    <a:pt x="65" y="160"/>
                  </a:cubicBezTo>
                  <a:cubicBezTo>
                    <a:pt x="72" y="140"/>
                    <a:pt x="72" y="139"/>
                    <a:pt x="77" y="118"/>
                  </a:cubicBezTo>
                  <a:lnTo>
                    <a:pt x="101" y="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19" name="Freeform 61">
              <a:extLst>
                <a:ext uri="{FF2B5EF4-FFF2-40B4-BE49-F238E27FC236}">
                  <a16:creationId xmlns:a16="http://schemas.microsoft.com/office/drawing/2014/main" id="{5F5DB062-0F6D-488A-B319-1BF8FD153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3" y="2744"/>
              <a:ext cx="36" cy="43"/>
            </a:xfrm>
            <a:custGeom>
              <a:avLst/>
              <a:gdLst>
                <a:gd name="T0" fmla="*/ 36 w 165"/>
                <a:gd name="T1" fmla="*/ 84 h 195"/>
                <a:gd name="T2" fmla="*/ 89 w 165"/>
                <a:gd name="T3" fmla="*/ 10 h 195"/>
                <a:gd name="T4" fmla="*/ 137 w 165"/>
                <a:gd name="T5" fmla="*/ 84 h 195"/>
                <a:gd name="T6" fmla="*/ 36 w 165"/>
                <a:gd name="T7" fmla="*/ 84 h 195"/>
                <a:gd name="T8" fmla="*/ 36 w 165"/>
                <a:gd name="T9" fmla="*/ 92 h 195"/>
                <a:gd name="T10" fmla="*/ 154 w 165"/>
                <a:gd name="T11" fmla="*/ 92 h 195"/>
                <a:gd name="T12" fmla="*/ 164 w 165"/>
                <a:gd name="T13" fmla="*/ 84 h 195"/>
                <a:gd name="T14" fmla="*/ 89 w 165"/>
                <a:gd name="T15" fmla="*/ 0 h 195"/>
                <a:gd name="T16" fmla="*/ 0 w 165"/>
                <a:gd name="T17" fmla="*/ 97 h 195"/>
                <a:gd name="T18" fmla="*/ 94 w 165"/>
                <a:gd name="T19" fmla="*/ 194 h 195"/>
                <a:gd name="T20" fmla="*/ 164 w 165"/>
                <a:gd name="T21" fmla="*/ 139 h 195"/>
                <a:gd name="T22" fmla="*/ 158 w 165"/>
                <a:gd name="T23" fmla="*/ 134 h 195"/>
                <a:gd name="T24" fmla="*/ 154 w 165"/>
                <a:gd name="T25" fmla="*/ 140 h 195"/>
                <a:gd name="T26" fmla="*/ 96 w 165"/>
                <a:gd name="T27" fmla="*/ 185 h 195"/>
                <a:gd name="T28" fmla="*/ 48 w 165"/>
                <a:gd name="T29" fmla="*/ 156 h 195"/>
                <a:gd name="T30" fmla="*/ 36 w 165"/>
                <a:gd name="T31" fmla="*/ 92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5" h="195">
                  <a:moveTo>
                    <a:pt x="36" y="84"/>
                  </a:moveTo>
                  <a:cubicBezTo>
                    <a:pt x="38" y="20"/>
                    <a:pt x="74" y="10"/>
                    <a:pt x="89" y="10"/>
                  </a:cubicBezTo>
                  <a:cubicBezTo>
                    <a:pt x="132" y="10"/>
                    <a:pt x="137" y="66"/>
                    <a:pt x="137" y="84"/>
                  </a:cubicBezTo>
                  <a:lnTo>
                    <a:pt x="36" y="84"/>
                  </a:lnTo>
                  <a:close/>
                  <a:moveTo>
                    <a:pt x="36" y="92"/>
                  </a:moveTo>
                  <a:lnTo>
                    <a:pt x="154" y="92"/>
                  </a:lnTo>
                  <a:cubicBezTo>
                    <a:pt x="163" y="92"/>
                    <a:pt x="164" y="92"/>
                    <a:pt x="164" y="84"/>
                  </a:cubicBezTo>
                  <a:cubicBezTo>
                    <a:pt x="164" y="41"/>
                    <a:pt x="142" y="0"/>
                    <a:pt x="89" y="0"/>
                  </a:cubicBezTo>
                  <a:cubicBezTo>
                    <a:pt x="40" y="0"/>
                    <a:pt x="0" y="43"/>
                    <a:pt x="0" y="97"/>
                  </a:cubicBezTo>
                  <a:cubicBezTo>
                    <a:pt x="0" y="154"/>
                    <a:pt x="44" y="194"/>
                    <a:pt x="94" y="194"/>
                  </a:cubicBezTo>
                  <a:cubicBezTo>
                    <a:pt x="145" y="194"/>
                    <a:pt x="164" y="148"/>
                    <a:pt x="164" y="139"/>
                  </a:cubicBezTo>
                  <a:cubicBezTo>
                    <a:pt x="164" y="136"/>
                    <a:pt x="161" y="134"/>
                    <a:pt x="158" y="134"/>
                  </a:cubicBezTo>
                  <a:cubicBezTo>
                    <a:pt x="155" y="134"/>
                    <a:pt x="154" y="137"/>
                    <a:pt x="154" y="140"/>
                  </a:cubicBezTo>
                  <a:cubicBezTo>
                    <a:pt x="138" y="185"/>
                    <a:pt x="100" y="185"/>
                    <a:pt x="96" y="185"/>
                  </a:cubicBezTo>
                  <a:cubicBezTo>
                    <a:pt x="74" y="185"/>
                    <a:pt x="58" y="170"/>
                    <a:pt x="48" y="156"/>
                  </a:cubicBezTo>
                  <a:cubicBezTo>
                    <a:pt x="36" y="136"/>
                    <a:pt x="36" y="108"/>
                    <a:pt x="36" y="9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0" name="Freeform 62">
              <a:extLst>
                <a:ext uri="{FF2B5EF4-FFF2-40B4-BE49-F238E27FC236}">
                  <a16:creationId xmlns:a16="http://schemas.microsoft.com/office/drawing/2014/main" id="{574747F5-069D-4D73-AF43-636D3EEB4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4" y="2746"/>
              <a:ext cx="48" cy="40"/>
            </a:xfrm>
            <a:custGeom>
              <a:avLst/>
              <a:gdLst>
                <a:gd name="T0" fmla="*/ 116 w 215"/>
                <a:gd name="T1" fmla="*/ 84 h 183"/>
                <a:gd name="T2" fmla="*/ 156 w 215"/>
                <a:gd name="T3" fmla="*/ 36 h 183"/>
                <a:gd name="T4" fmla="*/ 205 w 215"/>
                <a:gd name="T5" fmla="*/ 13 h 183"/>
                <a:gd name="T6" fmla="*/ 205 w 215"/>
                <a:gd name="T7" fmla="*/ 0 h 183"/>
                <a:gd name="T8" fmla="*/ 170 w 215"/>
                <a:gd name="T9" fmla="*/ 1 h 183"/>
                <a:gd name="T10" fmla="*/ 131 w 215"/>
                <a:gd name="T11" fmla="*/ 0 h 183"/>
                <a:gd name="T12" fmla="*/ 131 w 215"/>
                <a:gd name="T13" fmla="*/ 13 h 183"/>
                <a:gd name="T14" fmla="*/ 143 w 215"/>
                <a:gd name="T15" fmla="*/ 26 h 183"/>
                <a:gd name="T16" fmla="*/ 137 w 215"/>
                <a:gd name="T17" fmla="*/ 41 h 183"/>
                <a:gd name="T18" fmla="*/ 110 w 215"/>
                <a:gd name="T19" fmla="*/ 74 h 183"/>
                <a:gd name="T20" fmla="*/ 77 w 215"/>
                <a:gd name="T21" fmla="*/ 31 h 183"/>
                <a:gd name="T22" fmla="*/ 73 w 215"/>
                <a:gd name="T23" fmla="*/ 24 h 183"/>
                <a:gd name="T24" fmla="*/ 89 w 215"/>
                <a:gd name="T25" fmla="*/ 13 h 183"/>
                <a:gd name="T26" fmla="*/ 89 w 215"/>
                <a:gd name="T27" fmla="*/ 0 h 183"/>
                <a:gd name="T28" fmla="*/ 42 w 215"/>
                <a:gd name="T29" fmla="*/ 1 h 183"/>
                <a:gd name="T30" fmla="*/ 2 w 215"/>
                <a:gd name="T31" fmla="*/ 0 h 183"/>
                <a:gd name="T32" fmla="*/ 2 w 215"/>
                <a:gd name="T33" fmla="*/ 13 h 183"/>
                <a:gd name="T34" fmla="*/ 52 w 215"/>
                <a:gd name="T35" fmla="*/ 40 h 183"/>
                <a:gd name="T36" fmla="*/ 94 w 215"/>
                <a:gd name="T37" fmla="*/ 94 h 183"/>
                <a:gd name="T38" fmla="*/ 54 w 215"/>
                <a:gd name="T39" fmla="*/ 144 h 183"/>
                <a:gd name="T40" fmla="*/ 0 w 215"/>
                <a:gd name="T41" fmla="*/ 170 h 183"/>
                <a:gd name="T42" fmla="*/ 0 w 215"/>
                <a:gd name="T43" fmla="*/ 182 h 183"/>
                <a:gd name="T44" fmla="*/ 36 w 215"/>
                <a:gd name="T45" fmla="*/ 181 h 183"/>
                <a:gd name="T46" fmla="*/ 76 w 215"/>
                <a:gd name="T47" fmla="*/ 182 h 183"/>
                <a:gd name="T48" fmla="*/ 76 w 215"/>
                <a:gd name="T49" fmla="*/ 170 h 183"/>
                <a:gd name="T50" fmla="*/ 64 w 215"/>
                <a:gd name="T51" fmla="*/ 156 h 183"/>
                <a:gd name="T52" fmla="*/ 101 w 215"/>
                <a:gd name="T53" fmla="*/ 103 h 183"/>
                <a:gd name="T54" fmla="*/ 133 w 215"/>
                <a:gd name="T55" fmla="*/ 145 h 183"/>
                <a:gd name="T56" fmla="*/ 142 w 215"/>
                <a:gd name="T57" fmla="*/ 160 h 183"/>
                <a:gd name="T58" fmla="*/ 127 w 215"/>
                <a:gd name="T59" fmla="*/ 170 h 183"/>
                <a:gd name="T60" fmla="*/ 127 w 215"/>
                <a:gd name="T61" fmla="*/ 182 h 183"/>
                <a:gd name="T62" fmla="*/ 173 w 215"/>
                <a:gd name="T63" fmla="*/ 181 h 183"/>
                <a:gd name="T64" fmla="*/ 214 w 215"/>
                <a:gd name="T65" fmla="*/ 182 h 183"/>
                <a:gd name="T66" fmla="*/ 214 w 215"/>
                <a:gd name="T67" fmla="*/ 170 h 183"/>
                <a:gd name="T68" fmla="*/ 174 w 215"/>
                <a:gd name="T69" fmla="*/ 156 h 183"/>
                <a:gd name="T70" fmla="*/ 116 w 215"/>
                <a:gd name="T71" fmla="*/ 84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5" h="183">
                  <a:moveTo>
                    <a:pt x="116" y="84"/>
                  </a:moveTo>
                  <a:cubicBezTo>
                    <a:pt x="130" y="67"/>
                    <a:pt x="145" y="46"/>
                    <a:pt x="156" y="36"/>
                  </a:cubicBezTo>
                  <a:cubicBezTo>
                    <a:pt x="169" y="20"/>
                    <a:pt x="186" y="13"/>
                    <a:pt x="205" y="13"/>
                  </a:cubicBezTo>
                  <a:lnTo>
                    <a:pt x="205" y="0"/>
                  </a:lnTo>
                  <a:cubicBezTo>
                    <a:pt x="194" y="1"/>
                    <a:pt x="182" y="1"/>
                    <a:pt x="170" y="1"/>
                  </a:cubicBezTo>
                  <a:cubicBezTo>
                    <a:pt x="158" y="1"/>
                    <a:pt x="137" y="0"/>
                    <a:pt x="131" y="0"/>
                  </a:cubicBezTo>
                  <a:lnTo>
                    <a:pt x="131" y="13"/>
                  </a:lnTo>
                  <a:cubicBezTo>
                    <a:pt x="139" y="14"/>
                    <a:pt x="143" y="19"/>
                    <a:pt x="143" y="26"/>
                  </a:cubicBezTo>
                  <a:cubicBezTo>
                    <a:pt x="143" y="32"/>
                    <a:pt x="138" y="38"/>
                    <a:pt x="137" y="41"/>
                  </a:cubicBezTo>
                  <a:lnTo>
                    <a:pt x="110" y="74"/>
                  </a:lnTo>
                  <a:lnTo>
                    <a:pt x="77" y="31"/>
                  </a:lnTo>
                  <a:cubicBezTo>
                    <a:pt x="73" y="26"/>
                    <a:pt x="73" y="26"/>
                    <a:pt x="73" y="24"/>
                  </a:cubicBezTo>
                  <a:cubicBezTo>
                    <a:pt x="73" y="17"/>
                    <a:pt x="79" y="13"/>
                    <a:pt x="89" y="13"/>
                  </a:cubicBezTo>
                  <a:lnTo>
                    <a:pt x="89" y="0"/>
                  </a:lnTo>
                  <a:cubicBezTo>
                    <a:pt x="77" y="0"/>
                    <a:pt x="49" y="1"/>
                    <a:pt x="42" y="1"/>
                  </a:cubicBezTo>
                  <a:cubicBezTo>
                    <a:pt x="34" y="1"/>
                    <a:pt x="13" y="1"/>
                    <a:pt x="2" y="0"/>
                  </a:cubicBezTo>
                  <a:lnTo>
                    <a:pt x="2" y="13"/>
                  </a:lnTo>
                  <a:cubicBezTo>
                    <a:pt x="31" y="13"/>
                    <a:pt x="32" y="13"/>
                    <a:pt x="52" y="40"/>
                  </a:cubicBezTo>
                  <a:lnTo>
                    <a:pt x="94" y="94"/>
                  </a:lnTo>
                  <a:lnTo>
                    <a:pt x="54" y="144"/>
                  </a:lnTo>
                  <a:cubicBezTo>
                    <a:pt x="34" y="169"/>
                    <a:pt x="8" y="170"/>
                    <a:pt x="0" y="170"/>
                  </a:cubicBezTo>
                  <a:lnTo>
                    <a:pt x="0" y="182"/>
                  </a:lnTo>
                  <a:cubicBezTo>
                    <a:pt x="11" y="181"/>
                    <a:pt x="24" y="181"/>
                    <a:pt x="36" y="181"/>
                  </a:cubicBezTo>
                  <a:cubicBezTo>
                    <a:pt x="47" y="181"/>
                    <a:pt x="65" y="182"/>
                    <a:pt x="76" y="182"/>
                  </a:cubicBezTo>
                  <a:lnTo>
                    <a:pt x="76" y="170"/>
                  </a:lnTo>
                  <a:cubicBezTo>
                    <a:pt x="66" y="168"/>
                    <a:pt x="64" y="163"/>
                    <a:pt x="64" y="156"/>
                  </a:cubicBezTo>
                  <a:cubicBezTo>
                    <a:pt x="64" y="146"/>
                    <a:pt x="76" y="133"/>
                    <a:pt x="101" y="103"/>
                  </a:cubicBezTo>
                  <a:lnTo>
                    <a:pt x="133" y="145"/>
                  </a:lnTo>
                  <a:cubicBezTo>
                    <a:pt x="137" y="150"/>
                    <a:pt x="142" y="156"/>
                    <a:pt x="142" y="160"/>
                  </a:cubicBezTo>
                  <a:cubicBezTo>
                    <a:pt x="142" y="163"/>
                    <a:pt x="138" y="169"/>
                    <a:pt x="127" y="170"/>
                  </a:cubicBezTo>
                  <a:lnTo>
                    <a:pt x="127" y="182"/>
                  </a:lnTo>
                  <a:cubicBezTo>
                    <a:pt x="140" y="182"/>
                    <a:pt x="163" y="181"/>
                    <a:pt x="173" y="181"/>
                  </a:cubicBezTo>
                  <a:cubicBezTo>
                    <a:pt x="185" y="181"/>
                    <a:pt x="200" y="181"/>
                    <a:pt x="214" y="182"/>
                  </a:cubicBezTo>
                  <a:lnTo>
                    <a:pt x="214" y="170"/>
                  </a:lnTo>
                  <a:cubicBezTo>
                    <a:pt x="191" y="170"/>
                    <a:pt x="184" y="169"/>
                    <a:pt x="174" y="156"/>
                  </a:cubicBezTo>
                  <a:lnTo>
                    <a:pt x="116" y="8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1" name="Freeform 63">
              <a:extLst>
                <a:ext uri="{FF2B5EF4-FFF2-40B4-BE49-F238E27FC236}">
                  <a16:creationId xmlns:a16="http://schemas.microsoft.com/office/drawing/2014/main" id="{FC440429-B21F-4D42-BB03-35D59D4E49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6" y="2745"/>
              <a:ext cx="47" cy="60"/>
            </a:xfrm>
            <a:custGeom>
              <a:avLst/>
              <a:gdLst>
                <a:gd name="T0" fmla="*/ 61 w 210"/>
                <a:gd name="T1" fmla="*/ 28 h 270"/>
                <a:gd name="T2" fmla="*/ 61 w 210"/>
                <a:gd name="T3" fmla="*/ 0 h 270"/>
                <a:gd name="T4" fmla="*/ 0 w 210"/>
                <a:gd name="T5" fmla="*/ 5 h 270"/>
                <a:gd name="T6" fmla="*/ 0 w 210"/>
                <a:gd name="T7" fmla="*/ 18 h 270"/>
                <a:gd name="T8" fmla="*/ 32 w 210"/>
                <a:gd name="T9" fmla="*/ 40 h 270"/>
                <a:gd name="T10" fmla="*/ 32 w 210"/>
                <a:gd name="T11" fmla="*/ 238 h 270"/>
                <a:gd name="T12" fmla="*/ 0 w 210"/>
                <a:gd name="T13" fmla="*/ 257 h 270"/>
                <a:gd name="T14" fmla="*/ 0 w 210"/>
                <a:gd name="T15" fmla="*/ 269 h 270"/>
                <a:gd name="T16" fmla="*/ 47 w 210"/>
                <a:gd name="T17" fmla="*/ 268 h 270"/>
                <a:gd name="T18" fmla="*/ 95 w 210"/>
                <a:gd name="T19" fmla="*/ 269 h 270"/>
                <a:gd name="T20" fmla="*/ 95 w 210"/>
                <a:gd name="T21" fmla="*/ 257 h 270"/>
                <a:gd name="T22" fmla="*/ 62 w 210"/>
                <a:gd name="T23" fmla="*/ 238 h 270"/>
                <a:gd name="T24" fmla="*/ 62 w 210"/>
                <a:gd name="T25" fmla="*/ 166 h 270"/>
                <a:gd name="T26" fmla="*/ 62 w 210"/>
                <a:gd name="T27" fmla="*/ 162 h 270"/>
                <a:gd name="T28" fmla="*/ 114 w 210"/>
                <a:gd name="T29" fmla="*/ 192 h 270"/>
                <a:gd name="T30" fmla="*/ 209 w 210"/>
                <a:gd name="T31" fmla="*/ 96 h 270"/>
                <a:gd name="T32" fmla="*/ 120 w 210"/>
                <a:gd name="T33" fmla="*/ 0 h 270"/>
                <a:gd name="T34" fmla="*/ 61 w 210"/>
                <a:gd name="T35" fmla="*/ 28 h 270"/>
                <a:gd name="T36" fmla="*/ 62 w 210"/>
                <a:gd name="T37" fmla="*/ 139 h 270"/>
                <a:gd name="T38" fmla="*/ 62 w 210"/>
                <a:gd name="T39" fmla="*/ 44 h 270"/>
                <a:gd name="T40" fmla="*/ 118 w 210"/>
                <a:gd name="T41" fmla="*/ 11 h 270"/>
                <a:gd name="T42" fmla="*/ 174 w 210"/>
                <a:gd name="T43" fmla="*/ 96 h 270"/>
                <a:gd name="T44" fmla="*/ 113 w 210"/>
                <a:gd name="T45" fmla="*/ 182 h 270"/>
                <a:gd name="T46" fmla="*/ 68 w 210"/>
                <a:gd name="T47" fmla="*/ 156 h 270"/>
                <a:gd name="T48" fmla="*/ 62 w 210"/>
                <a:gd name="T49" fmla="*/ 139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0" h="270">
                  <a:moveTo>
                    <a:pt x="61" y="28"/>
                  </a:moveTo>
                  <a:lnTo>
                    <a:pt x="61" y="0"/>
                  </a:lnTo>
                  <a:lnTo>
                    <a:pt x="0" y="5"/>
                  </a:lnTo>
                  <a:lnTo>
                    <a:pt x="0" y="18"/>
                  </a:lnTo>
                  <a:cubicBezTo>
                    <a:pt x="30" y="18"/>
                    <a:pt x="32" y="20"/>
                    <a:pt x="32" y="40"/>
                  </a:cubicBezTo>
                  <a:lnTo>
                    <a:pt x="32" y="238"/>
                  </a:lnTo>
                  <a:cubicBezTo>
                    <a:pt x="32" y="257"/>
                    <a:pt x="29" y="257"/>
                    <a:pt x="0" y="257"/>
                  </a:cubicBezTo>
                  <a:lnTo>
                    <a:pt x="0" y="269"/>
                  </a:lnTo>
                  <a:cubicBezTo>
                    <a:pt x="14" y="269"/>
                    <a:pt x="36" y="268"/>
                    <a:pt x="47" y="268"/>
                  </a:cubicBezTo>
                  <a:cubicBezTo>
                    <a:pt x="59" y="268"/>
                    <a:pt x="80" y="269"/>
                    <a:pt x="95" y="269"/>
                  </a:cubicBezTo>
                  <a:lnTo>
                    <a:pt x="95" y="257"/>
                  </a:lnTo>
                  <a:cubicBezTo>
                    <a:pt x="67" y="257"/>
                    <a:pt x="62" y="257"/>
                    <a:pt x="62" y="238"/>
                  </a:cubicBezTo>
                  <a:lnTo>
                    <a:pt x="62" y="166"/>
                  </a:lnTo>
                  <a:lnTo>
                    <a:pt x="62" y="162"/>
                  </a:lnTo>
                  <a:cubicBezTo>
                    <a:pt x="65" y="169"/>
                    <a:pt x="83" y="192"/>
                    <a:pt x="114" y="192"/>
                  </a:cubicBezTo>
                  <a:cubicBezTo>
                    <a:pt x="166" y="192"/>
                    <a:pt x="209" y="151"/>
                    <a:pt x="209" y="96"/>
                  </a:cubicBezTo>
                  <a:cubicBezTo>
                    <a:pt x="209" y="42"/>
                    <a:pt x="168" y="0"/>
                    <a:pt x="120" y="0"/>
                  </a:cubicBezTo>
                  <a:cubicBezTo>
                    <a:pt x="88" y="0"/>
                    <a:pt x="70" y="18"/>
                    <a:pt x="61" y="28"/>
                  </a:cubicBezTo>
                  <a:close/>
                  <a:moveTo>
                    <a:pt x="62" y="139"/>
                  </a:moveTo>
                  <a:lnTo>
                    <a:pt x="62" y="44"/>
                  </a:lnTo>
                  <a:cubicBezTo>
                    <a:pt x="74" y="23"/>
                    <a:pt x="95" y="11"/>
                    <a:pt x="118" y="11"/>
                  </a:cubicBezTo>
                  <a:cubicBezTo>
                    <a:pt x="148" y="11"/>
                    <a:pt x="174" y="48"/>
                    <a:pt x="174" y="96"/>
                  </a:cubicBezTo>
                  <a:cubicBezTo>
                    <a:pt x="174" y="146"/>
                    <a:pt x="144" y="182"/>
                    <a:pt x="113" y="182"/>
                  </a:cubicBezTo>
                  <a:cubicBezTo>
                    <a:pt x="96" y="182"/>
                    <a:pt x="79" y="174"/>
                    <a:pt x="68" y="156"/>
                  </a:cubicBezTo>
                  <a:cubicBezTo>
                    <a:pt x="62" y="148"/>
                    <a:pt x="62" y="146"/>
                    <a:pt x="62" y="1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2" name="Freeform 64">
              <a:extLst>
                <a:ext uri="{FF2B5EF4-FFF2-40B4-BE49-F238E27FC236}">
                  <a16:creationId xmlns:a16="http://schemas.microsoft.com/office/drawing/2014/main" id="{19010AE8-6A9B-4CA1-A0B8-91454065B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7" y="2648"/>
              <a:ext cx="25" cy="229"/>
            </a:xfrm>
            <a:custGeom>
              <a:avLst/>
              <a:gdLst>
                <a:gd name="T0" fmla="*/ 0 w 114"/>
                <a:gd name="T1" fmla="*/ 1012 h 1013"/>
                <a:gd name="T2" fmla="*/ 113 w 114"/>
                <a:gd name="T3" fmla="*/ 1012 h 1013"/>
                <a:gd name="T4" fmla="*/ 113 w 114"/>
                <a:gd name="T5" fmla="*/ 990 h 1013"/>
                <a:gd name="T6" fmla="*/ 23 w 114"/>
                <a:gd name="T7" fmla="*/ 990 h 1013"/>
                <a:gd name="T8" fmla="*/ 23 w 114"/>
                <a:gd name="T9" fmla="*/ 23 h 1013"/>
                <a:gd name="T10" fmla="*/ 113 w 114"/>
                <a:gd name="T11" fmla="*/ 23 h 1013"/>
                <a:gd name="T12" fmla="*/ 113 w 114"/>
                <a:gd name="T13" fmla="*/ 0 h 1013"/>
                <a:gd name="T14" fmla="*/ 0 w 114"/>
                <a:gd name="T15" fmla="*/ 0 h 1013"/>
                <a:gd name="T16" fmla="*/ 0 w 114"/>
                <a:gd name="T17" fmla="*/ 1012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" h="1013">
                  <a:moveTo>
                    <a:pt x="0" y="1012"/>
                  </a:moveTo>
                  <a:lnTo>
                    <a:pt x="113" y="1012"/>
                  </a:lnTo>
                  <a:lnTo>
                    <a:pt x="113" y="990"/>
                  </a:lnTo>
                  <a:lnTo>
                    <a:pt x="23" y="990"/>
                  </a:lnTo>
                  <a:lnTo>
                    <a:pt x="23" y="23"/>
                  </a:lnTo>
                  <a:lnTo>
                    <a:pt x="113" y="23"/>
                  </a:lnTo>
                  <a:lnTo>
                    <a:pt x="113" y="0"/>
                  </a:lnTo>
                  <a:lnTo>
                    <a:pt x="0" y="0"/>
                  </a:lnTo>
                  <a:lnTo>
                    <a:pt x="0" y="101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3" name="Freeform 65">
              <a:extLst>
                <a:ext uri="{FF2B5EF4-FFF2-40B4-BE49-F238E27FC236}">
                  <a16:creationId xmlns:a16="http://schemas.microsoft.com/office/drawing/2014/main" id="{CB91D497-8A88-4443-9013-323945697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2" y="2761"/>
              <a:ext cx="58" cy="3"/>
            </a:xfrm>
            <a:custGeom>
              <a:avLst/>
              <a:gdLst>
                <a:gd name="T0" fmla="*/ 244 w 259"/>
                <a:gd name="T1" fmla="*/ 18 h 19"/>
                <a:gd name="T2" fmla="*/ 258 w 259"/>
                <a:gd name="T3" fmla="*/ 8 h 19"/>
                <a:gd name="T4" fmla="*/ 244 w 259"/>
                <a:gd name="T5" fmla="*/ 0 h 19"/>
                <a:gd name="T6" fmla="*/ 14 w 259"/>
                <a:gd name="T7" fmla="*/ 0 h 19"/>
                <a:gd name="T8" fmla="*/ 0 w 259"/>
                <a:gd name="T9" fmla="*/ 8 h 19"/>
                <a:gd name="T10" fmla="*/ 14 w 259"/>
                <a:gd name="T11" fmla="*/ 18 h 19"/>
                <a:gd name="T12" fmla="*/ 244 w 259"/>
                <a:gd name="T13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9" h="19">
                  <a:moveTo>
                    <a:pt x="244" y="18"/>
                  </a:moveTo>
                  <a:cubicBezTo>
                    <a:pt x="251" y="18"/>
                    <a:pt x="258" y="18"/>
                    <a:pt x="258" y="8"/>
                  </a:cubicBezTo>
                  <a:cubicBezTo>
                    <a:pt x="258" y="0"/>
                    <a:pt x="251" y="0"/>
                    <a:pt x="244" y="0"/>
                  </a:cubicBezTo>
                  <a:lnTo>
                    <a:pt x="14" y="0"/>
                  </a:lnTo>
                  <a:cubicBezTo>
                    <a:pt x="7" y="0"/>
                    <a:pt x="0" y="0"/>
                    <a:pt x="0" y="8"/>
                  </a:cubicBezTo>
                  <a:cubicBezTo>
                    <a:pt x="0" y="18"/>
                    <a:pt x="7" y="18"/>
                    <a:pt x="14" y="18"/>
                  </a:cubicBezTo>
                  <a:lnTo>
                    <a:pt x="244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4" name="Freeform 66">
              <a:extLst>
                <a:ext uri="{FF2B5EF4-FFF2-40B4-BE49-F238E27FC236}">
                  <a16:creationId xmlns:a16="http://schemas.microsoft.com/office/drawing/2014/main" id="{F064A0C9-369E-4BE1-A2C0-46681F679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2" y="2655"/>
              <a:ext cx="51" cy="85"/>
            </a:xfrm>
            <a:custGeom>
              <a:avLst/>
              <a:gdLst>
                <a:gd name="T0" fmla="*/ 230 w 231"/>
                <a:gd name="T1" fmla="*/ 58 h 381"/>
                <a:gd name="T2" fmla="*/ 173 w 231"/>
                <a:gd name="T3" fmla="*/ 0 h 381"/>
                <a:gd name="T4" fmla="*/ 122 w 231"/>
                <a:gd name="T5" fmla="*/ 17 h 381"/>
                <a:gd name="T6" fmla="*/ 67 w 231"/>
                <a:gd name="T7" fmla="*/ 108 h 381"/>
                <a:gd name="T8" fmla="*/ 0 w 231"/>
                <a:gd name="T9" fmla="*/ 377 h 381"/>
                <a:gd name="T10" fmla="*/ 5 w 231"/>
                <a:gd name="T11" fmla="*/ 380 h 381"/>
                <a:gd name="T12" fmla="*/ 11 w 231"/>
                <a:gd name="T13" fmla="*/ 378 h 381"/>
                <a:gd name="T14" fmla="*/ 41 w 231"/>
                <a:gd name="T15" fmla="*/ 262 h 381"/>
                <a:gd name="T16" fmla="*/ 98 w 231"/>
                <a:gd name="T17" fmla="*/ 302 h 381"/>
                <a:gd name="T18" fmla="*/ 180 w 231"/>
                <a:gd name="T19" fmla="*/ 270 h 381"/>
                <a:gd name="T20" fmla="*/ 214 w 231"/>
                <a:gd name="T21" fmla="*/ 192 h 381"/>
                <a:gd name="T22" fmla="*/ 182 w 231"/>
                <a:gd name="T23" fmla="*/ 128 h 381"/>
                <a:gd name="T24" fmla="*/ 230 w 231"/>
                <a:gd name="T25" fmla="*/ 58 h 381"/>
                <a:gd name="T26" fmla="*/ 155 w 231"/>
                <a:gd name="T27" fmla="*/ 127 h 381"/>
                <a:gd name="T28" fmla="*/ 134 w 231"/>
                <a:gd name="T29" fmla="*/ 132 h 381"/>
                <a:gd name="T30" fmla="*/ 115 w 231"/>
                <a:gd name="T31" fmla="*/ 130 h 381"/>
                <a:gd name="T32" fmla="*/ 137 w 231"/>
                <a:gd name="T33" fmla="*/ 126 h 381"/>
                <a:gd name="T34" fmla="*/ 155 w 231"/>
                <a:gd name="T35" fmla="*/ 127 h 381"/>
                <a:gd name="T36" fmla="*/ 208 w 231"/>
                <a:gd name="T37" fmla="*/ 48 h 381"/>
                <a:gd name="T38" fmla="*/ 169 w 231"/>
                <a:gd name="T39" fmla="*/ 121 h 381"/>
                <a:gd name="T40" fmla="*/ 137 w 231"/>
                <a:gd name="T41" fmla="*/ 116 h 381"/>
                <a:gd name="T42" fmla="*/ 103 w 231"/>
                <a:gd name="T43" fmla="*/ 130 h 381"/>
                <a:gd name="T44" fmla="*/ 133 w 231"/>
                <a:gd name="T45" fmla="*/ 140 h 381"/>
                <a:gd name="T46" fmla="*/ 168 w 231"/>
                <a:gd name="T47" fmla="*/ 136 h 381"/>
                <a:gd name="T48" fmla="*/ 186 w 231"/>
                <a:gd name="T49" fmla="*/ 182 h 381"/>
                <a:gd name="T50" fmla="*/ 166 w 231"/>
                <a:gd name="T51" fmla="*/ 256 h 381"/>
                <a:gd name="T52" fmla="*/ 96 w 231"/>
                <a:gd name="T53" fmla="*/ 294 h 381"/>
                <a:gd name="T54" fmla="*/ 48 w 231"/>
                <a:gd name="T55" fmla="*/ 239 h 381"/>
                <a:gd name="T56" fmla="*/ 50 w 231"/>
                <a:gd name="T57" fmla="*/ 220 h 381"/>
                <a:gd name="T58" fmla="*/ 77 w 231"/>
                <a:gd name="T59" fmla="*/ 113 h 381"/>
                <a:gd name="T60" fmla="*/ 168 w 231"/>
                <a:gd name="T61" fmla="*/ 10 h 381"/>
                <a:gd name="T62" fmla="*/ 208 w 231"/>
                <a:gd name="T63" fmla="*/ 48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1" h="381">
                  <a:moveTo>
                    <a:pt x="230" y="58"/>
                  </a:moveTo>
                  <a:cubicBezTo>
                    <a:pt x="230" y="26"/>
                    <a:pt x="208" y="0"/>
                    <a:pt x="173" y="0"/>
                  </a:cubicBezTo>
                  <a:cubicBezTo>
                    <a:pt x="149" y="0"/>
                    <a:pt x="137" y="7"/>
                    <a:pt x="122" y="17"/>
                  </a:cubicBezTo>
                  <a:cubicBezTo>
                    <a:pt x="98" y="35"/>
                    <a:pt x="76" y="76"/>
                    <a:pt x="67" y="108"/>
                  </a:cubicBezTo>
                  <a:lnTo>
                    <a:pt x="0" y="377"/>
                  </a:lnTo>
                  <a:cubicBezTo>
                    <a:pt x="0" y="378"/>
                    <a:pt x="2" y="380"/>
                    <a:pt x="5" y="380"/>
                  </a:cubicBezTo>
                  <a:cubicBezTo>
                    <a:pt x="8" y="380"/>
                    <a:pt x="10" y="380"/>
                    <a:pt x="11" y="378"/>
                  </a:cubicBezTo>
                  <a:lnTo>
                    <a:pt x="41" y="262"/>
                  </a:lnTo>
                  <a:cubicBezTo>
                    <a:pt x="48" y="287"/>
                    <a:pt x="66" y="302"/>
                    <a:pt x="98" y="302"/>
                  </a:cubicBezTo>
                  <a:cubicBezTo>
                    <a:pt x="128" y="302"/>
                    <a:pt x="161" y="288"/>
                    <a:pt x="180" y="270"/>
                  </a:cubicBezTo>
                  <a:cubicBezTo>
                    <a:pt x="199" y="250"/>
                    <a:pt x="214" y="223"/>
                    <a:pt x="214" y="192"/>
                  </a:cubicBezTo>
                  <a:cubicBezTo>
                    <a:pt x="214" y="161"/>
                    <a:pt x="198" y="139"/>
                    <a:pt x="182" y="128"/>
                  </a:cubicBezTo>
                  <a:cubicBezTo>
                    <a:pt x="206" y="114"/>
                    <a:pt x="230" y="89"/>
                    <a:pt x="230" y="58"/>
                  </a:cubicBezTo>
                  <a:close/>
                  <a:moveTo>
                    <a:pt x="155" y="127"/>
                  </a:moveTo>
                  <a:cubicBezTo>
                    <a:pt x="149" y="131"/>
                    <a:pt x="144" y="132"/>
                    <a:pt x="134" y="132"/>
                  </a:cubicBezTo>
                  <a:cubicBezTo>
                    <a:pt x="128" y="132"/>
                    <a:pt x="120" y="132"/>
                    <a:pt x="115" y="130"/>
                  </a:cubicBezTo>
                  <a:cubicBezTo>
                    <a:pt x="116" y="125"/>
                    <a:pt x="132" y="126"/>
                    <a:pt x="137" y="126"/>
                  </a:cubicBezTo>
                  <a:cubicBezTo>
                    <a:pt x="145" y="126"/>
                    <a:pt x="149" y="126"/>
                    <a:pt x="155" y="127"/>
                  </a:cubicBezTo>
                  <a:close/>
                  <a:moveTo>
                    <a:pt x="208" y="48"/>
                  </a:moveTo>
                  <a:cubicBezTo>
                    <a:pt x="208" y="78"/>
                    <a:pt x="191" y="108"/>
                    <a:pt x="169" y="121"/>
                  </a:cubicBezTo>
                  <a:cubicBezTo>
                    <a:pt x="157" y="118"/>
                    <a:pt x="149" y="116"/>
                    <a:pt x="137" y="116"/>
                  </a:cubicBezTo>
                  <a:cubicBezTo>
                    <a:pt x="127" y="116"/>
                    <a:pt x="103" y="116"/>
                    <a:pt x="103" y="130"/>
                  </a:cubicBezTo>
                  <a:cubicBezTo>
                    <a:pt x="103" y="142"/>
                    <a:pt x="126" y="140"/>
                    <a:pt x="133" y="140"/>
                  </a:cubicBezTo>
                  <a:cubicBezTo>
                    <a:pt x="149" y="140"/>
                    <a:pt x="156" y="140"/>
                    <a:pt x="168" y="136"/>
                  </a:cubicBezTo>
                  <a:cubicBezTo>
                    <a:pt x="184" y="150"/>
                    <a:pt x="186" y="163"/>
                    <a:pt x="186" y="182"/>
                  </a:cubicBezTo>
                  <a:cubicBezTo>
                    <a:pt x="187" y="208"/>
                    <a:pt x="176" y="239"/>
                    <a:pt x="166" y="256"/>
                  </a:cubicBezTo>
                  <a:cubicBezTo>
                    <a:pt x="149" y="278"/>
                    <a:pt x="120" y="294"/>
                    <a:pt x="96" y="294"/>
                  </a:cubicBezTo>
                  <a:cubicBezTo>
                    <a:pt x="65" y="294"/>
                    <a:pt x="48" y="269"/>
                    <a:pt x="48" y="239"/>
                  </a:cubicBezTo>
                  <a:cubicBezTo>
                    <a:pt x="48" y="234"/>
                    <a:pt x="48" y="228"/>
                    <a:pt x="50" y="220"/>
                  </a:cubicBezTo>
                  <a:lnTo>
                    <a:pt x="77" y="113"/>
                  </a:lnTo>
                  <a:cubicBezTo>
                    <a:pt x="86" y="77"/>
                    <a:pt x="118" y="10"/>
                    <a:pt x="168" y="10"/>
                  </a:cubicBezTo>
                  <a:cubicBezTo>
                    <a:pt x="192" y="10"/>
                    <a:pt x="208" y="23"/>
                    <a:pt x="208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5" name="Freeform 67">
              <a:extLst>
                <a:ext uri="{FF2B5EF4-FFF2-40B4-BE49-F238E27FC236}">
                  <a16:creationId xmlns:a16="http://schemas.microsoft.com/office/drawing/2014/main" id="{4A7111B6-8153-4B85-9692-EE43DCED72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9" y="2761"/>
              <a:ext cx="59" cy="3"/>
            </a:xfrm>
            <a:custGeom>
              <a:avLst/>
              <a:gdLst>
                <a:gd name="T0" fmla="*/ 131 w 263"/>
                <a:gd name="T1" fmla="*/ 18 h 19"/>
                <a:gd name="T2" fmla="*/ 0 w 263"/>
                <a:gd name="T3" fmla="*/ 18 h 19"/>
                <a:gd name="T4" fmla="*/ 0 w 263"/>
                <a:gd name="T5" fmla="*/ 0 h 19"/>
                <a:gd name="T6" fmla="*/ 262 w 263"/>
                <a:gd name="T7" fmla="*/ 0 h 19"/>
                <a:gd name="T8" fmla="*/ 262 w 263"/>
                <a:gd name="T9" fmla="*/ 18 h 19"/>
                <a:gd name="T10" fmla="*/ 131 w 263"/>
                <a:gd name="T11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3" h="19">
                  <a:moveTo>
                    <a:pt x="131" y="18"/>
                  </a:moveTo>
                  <a:lnTo>
                    <a:pt x="0" y="18"/>
                  </a:lnTo>
                  <a:lnTo>
                    <a:pt x="0" y="0"/>
                  </a:lnTo>
                  <a:lnTo>
                    <a:pt x="262" y="0"/>
                  </a:lnTo>
                  <a:lnTo>
                    <a:pt x="262" y="18"/>
                  </a:lnTo>
                  <a:lnTo>
                    <a:pt x="131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6" name="Freeform 68">
              <a:extLst>
                <a:ext uri="{FF2B5EF4-FFF2-40B4-BE49-F238E27FC236}">
                  <a16:creationId xmlns:a16="http://schemas.microsoft.com/office/drawing/2014/main" id="{FFD31951-6807-4BD0-8C92-A5C52C5DF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9" y="2789"/>
              <a:ext cx="38" cy="63"/>
            </a:xfrm>
            <a:custGeom>
              <a:avLst/>
              <a:gdLst>
                <a:gd name="T0" fmla="*/ 32 w 170"/>
                <a:gd name="T1" fmla="*/ 250 h 283"/>
                <a:gd name="T2" fmla="*/ 78 w 170"/>
                <a:gd name="T3" fmla="*/ 205 h 283"/>
                <a:gd name="T4" fmla="*/ 169 w 170"/>
                <a:gd name="T5" fmla="*/ 83 h 283"/>
                <a:gd name="T6" fmla="*/ 79 w 170"/>
                <a:gd name="T7" fmla="*/ 0 h 283"/>
                <a:gd name="T8" fmla="*/ 0 w 170"/>
                <a:gd name="T9" fmla="*/ 77 h 283"/>
                <a:gd name="T10" fmla="*/ 22 w 170"/>
                <a:gd name="T11" fmla="*/ 100 h 283"/>
                <a:gd name="T12" fmla="*/ 44 w 170"/>
                <a:gd name="T13" fmla="*/ 78 h 283"/>
                <a:gd name="T14" fmla="*/ 22 w 170"/>
                <a:gd name="T15" fmla="*/ 55 h 283"/>
                <a:gd name="T16" fmla="*/ 17 w 170"/>
                <a:gd name="T17" fmla="*/ 56 h 283"/>
                <a:gd name="T18" fmla="*/ 74 w 170"/>
                <a:gd name="T19" fmla="*/ 13 h 283"/>
                <a:gd name="T20" fmla="*/ 131 w 170"/>
                <a:gd name="T21" fmla="*/ 83 h 283"/>
                <a:gd name="T22" fmla="*/ 86 w 170"/>
                <a:gd name="T23" fmla="*/ 175 h 283"/>
                <a:gd name="T24" fmla="*/ 5 w 170"/>
                <a:gd name="T25" fmla="*/ 266 h 283"/>
                <a:gd name="T26" fmla="*/ 0 w 170"/>
                <a:gd name="T27" fmla="*/ 282 h 283"/>
                <a:gd name="T28" fmla="*/ 157 w 170"/>
                <a:gd name="T29" fmla="*/ 282 h 283"/>
                <a:gd name="T30" fmla="*/ 169 w 170"/>
                <a:gd name="T31" fmla="*/ 209 h 283"/>
                <a:gd name="T32" fmla="*/ 158 w 170"/>
                <a:gd name="T33" fmla="*/ 209 h 283"/>
                <a:gd name="T34" fmla="*/ 149 w 170"/>
                <a:gd name="T35" fmla="*/ 246 h 283"/>
                <a:gd name="T36" fmla="*/ 109 w 170"/>
                <a:gd name="T37" fmla="*/ 250 h 283"/>
                <a:gd name="T38" fmla="*/ 32 w 170"/>
                <a:gd name="T39" fmla="*/ 25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0" h="283">
                  <a:moveTo>
                    <a:pt x="32" y="250"/>
                  </a:moveTo>
                  <a:lnTo>
                    <a:pt x="78" y="205"/>
                  </a:lnTo>
                  <a:cubicBezTo>
                    <a:pt x="144" y="146"/>
                    <a:pt x="169" y="125"/>
                    <a:pt x="169" y="83"/>
                  </a:cubicBezTo>
                  <a:cubicBezTo>
                    <a:pt x="169" y="34"/>
                    <a:pt x="132" y="0"/>
                    <a:pt x="79" y="0"/>
                  </a:cubicBezTo>
                  <a:cubicBezTo>
                    <a:pt x="31" y="0"/>
                    <a:pt x="0" y="40"/>
                    <a:pt x="0" y="77"/>
                  </a:cubicBezTo>
                  <a:cubicBezTo>
                    <a:pt x="0" y="100"/>
                    <a:pt x="22" y="100"/>
                    <a:pt x="22" y="100"/>
                  </a:cubicBezTo>
                  <a:cubicBezTo>
                    <a:pt x="30" y="100"/>
                    <a:pt x="44" y="95"/>
                    <a:pt x="44" y="78"/>
                  </a:cubicBezTo>
                  <a:cubicBezTo>
                    <a:pt x="44" y="67"/>
                    <a:pt x="36" y="55"/>
                    <a:pt x="22" y="55"/>
                  </a:cubicBezTo>
                  <a:cubicBezTo>
                    <a:pt x="18" y="55"/>
                    <a:pt x="18" y="55"/>
                    <a:pt x="17" y="56"/>
                  </a:cubicBezTo>
                  <a:cubicBezTo>
                    <a:pt x="26" y="29"/>
                    <a:pt x="49" y="13"/>
                    <a:pt x="74" y="13"/>
                  </a:cubicBezTo>
                  <a:cubicBezTo>
                    <a:pt x="113" y="13"/>
                    <a:pt x="131" y="47"/>
                    <a:pt x="131" y="83"/>
                  </a:cubicBezTo>
                  <a:cubicBezTo>
                    <a:pt x="131" y="116"/>
                    <a:pt x="109" y="150"/>
                    <a:pt x="86" y="175"/>
                  </a:cubicBezTo>
                  <a:lnTo>
                    <a:pt x="5" y="266"/>
                  </a:lnTo>
                  <a:cubicBezTo>
                    <a:pt x="0" y="271"/>
                    <a:pt x="0" y="271"/>
                    <a:pt x="0" y="282"/>
                  </a:cubicBezTo>
                  <a:lnTo>
                    <a:pt x="157" y="282"/>
                  </a:lnTo>
                  <a:lnTo>
                    <a:pt x="169" y="209"/>
                  </a:lnTo>
                  <a:lnTo>
                    <a:pt x="158" y="209"/>
                  </a:lnTo>
                  <a:cubicBezTo>
                    <a:pt x="156" y="221"/>
                    <a:pt x="154" y="240"/>
                    <a:pt x="149" y="246"/>
                  </a:cubicBezTo>
                  <a:cubicBezTo>
                    <a:pt x="146" y="250"/>
                    <a:pt x="118" y="250"/>
                    <a:pt x="109" y="250"/>
                  </a:cubicBezTo>
                  <a:lnTo>
                    <a:pt x="32" y="25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7" name="Freeform 69">
              <a:extLst>
                <a:ext uri="{FF2B5EF4-FFF2-40B4-BE49-F238E27FC236}">
                  <a16:creationId xmlns:a16="http://schemas.microsoft.com/office/drawing/2014/main" id="{625E223D-BCF4-4E9E-9781-1A6CF0E56C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9" y="2715"/>
              <a:ext cx="21" cy="95"/>
            </a:xfrm>
            <a:custGeom>
              <a:avLst/>
              <a:gdLst>
                <a:gd name="T0" fmla="*/ 98 w 99"/>
                <a:gd name="T1" fmla="*/ 419 h 423"/>
                <a:gd name="T2" fmla="*/ 91 w 99"/>
                <a:gd name="T3" fmla="*/ 409 h 423"/>
                <a:gd name="T4" fmla="*/ 25 w 99"/>
                <a:gd name="T5" fmla="*/ 211 h 423"/>
                <a:gd name="T6" fmla="*/ 94 w 99"/>
                <a:gd name="T7" fmla="*/ 12 h 423"/>
                <a:gd name="T8" fmla="*/ 98 w 99"/>
                <a:gd name="T9" fmla="*/ 4 h 423"/>
                <a:gd name="T10" fmla="*/ 94 w 99"/>
                <a:gd name="T11" fmla="*/ 0 h 423"/>
                <a:gd name="T12" fmla="*/ 26 w 99"/>
                <a:gd name="T13" fmla="*/ 83 h 423"/>
                <a:gd name="T14" fmla="*/ 0 w 99"/>
                <a:gd name="T15" fmla="*/ 211 h 423"/>
                <a:gd name="T16" fmla="*/ 28 w 99"/>
                <a:gd name="T17" fmla="*/ 344 h 423"/>
                <a:gd name="T18" fmla="*/ 94 w 99"/>
                <a:gd name="T19" fmla="*/ 422 h 423"/>
                <a:gd name="T20" fmla="*/ 98 w 99"/>
                <a:gd name="T21" fmla="*/ 419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" h="423">
                  <a:moveTo>
                    <a:pt x="98" y="419"/>
                  </a:moveTo>
                  <a:cubicBezTo>
                    <a:pt x="98" y="417"/>
                    <a:pt x="98" y="416"/>
                    <a:pt x="91" y="409"/>
                  </a:cubicBezTo>
                  <a:cubicBezTo>
                    <a:pt x="38" y="356"/>
                    <a:pt x="25" y="277"/>
                    <a:pt x="25" y="211"/>
                  </a:cubicBezTo>
                  <a:cubicBezTo>
                    <a:pt x="25" y="138"/>
                    <a:pt x="41" y="65"/>
                    <a:pt x="94" y="12"/>
                  </a:cubicBezTo>
                  <a:cubicBezTo>
                    <a:pt x="98" y="7"/>
                    <a:pt x="98" y="6"/>
                    <a:pt x="98" y="4"/>
                  </a:cubicBezTo>
                  <a:cubicBezTo>
                    <a:pt x="98" y="1"/>
                    <a:pt x="97" y="0"/>
                    <a:pt x="94" y="0"/>
                  </a:cubicBezTo>
                  <a:cubicBezTo>
                    <a:pt x="90" y="0"/>
                    <a:pt x="52" y="29"/>
                    <a:pt x="26" y="83"/>
                  </a:cubicBezTo>
                  <a:cubicBezTo>
                    <a:pt x="5" y="128"/>
                    <a:pt x="0" y="175"/>
                    <a:pt x="0" y="211"/>
                  </a:cubicBezTo>
                  <a:cubicBezTo>
                    <a:pt x="0" y="245"/>
                    <a:pt x="5" y="296"/>
                    <a:pt x="28" y="344"/>
                  </a:cubicBezTo>
                  <a:cubicBezTo>
                    <a:pt x="54" y="396"/>
                    <a:pt x="90" y="422"/>
                    <a:pt x="94" y="422"/>
                  </a:cubicBezTo>
                  <a:cubicBezTo>
                    <a:pt x="97" y="422"/>
                    <a:pt x="98" y="421"/>
                    <a:pt x="98" y="41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8" name="Freeform 70">
              <a:extLst>
                <a:ext uri="{FF2B5EF4-FFF2-40B4-BE49-F238E27FC236}">
                  <a16:creationId xmlns:a16="http://schemas.microsoft.com/office/drawing/2014/main" id="{0FDADC45-F223-4F81-A3CF-9EE3BC47FE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0" y="2745"/>
              <a:ext cx="44" cy="61"/>
            </a:xfrm>
            <a:custGeom>
              <a:avLst/>
              <a:gdLst>
                <a:gd name="T0" fmla="*/ 194 w 197"/>
                <a:gd name="T1" fmla="*/ 26 h 275"/>
                <a:gd name="T2" fmla="*/ 196 w 197"/>
                <a:gd name="T3" fmla="*/ 17 h 275"/>
                <a:gd name="T4" fmla="*/ 184 w 197"/>
                <a:gd name="T5" fmla="*/ 5 h 275"/>
                <a:gd name="T6" fmla="*/ 168 w 197"/>
                <a:gd name="T7" fmla="*/ 13 h 275"/>
                <a:gd name="T8" fmla="*/ 162 w 197"/>
                <a:gd name="T9" fmla="*/ 36 h 275"/>
                <a:gd name="T10" fmla="*/ 154 w 197"/>
                <a:gd name="T11" fmla="*/ 70 h 275"/>
                <a:gd name="T12" fmla="*/ 134 w 197"/>
                <a:gd name="T13" fmla="*/ 146 h 275"/>
                <a:gd name="T14" fmla="*/ 86 w 197"/>
                <a:gd name="T15" fmla="*/ 182 h 275"/>
                <a:gd name="T16" fmla="*/ 60 w 197"/>
                <a:gd name="T17" fmla="*/ 148 h 275"/>
                <a:gd name="T18" fmla="*/ 83 w 197"/>
                <a:gd name="T19" fmla="*/ 65 h 275"/>
                <a:gd name="T20" fmla="*/ 90 w 197"/>
                <a:gd name="T21" fmla="*/ 35 h 275"/>
                <a:gd name="T22" fmla="*/ 55 w 197"/>
                <a:gd name="T23" fmla="*/ 0 h 275"/>
                <a:gd name="T24" fmla="*/ 0 w 197"/>
                <a:gd name="T25" fmla="*/ 65 h 275"/>
                <a:gd name="T26" fmla="*/ 5 w 197"/>
                <a:gd name="T27" fmla="*/ 70 h 275"/>
                <a:gd name="T28" fmla="*/ 12 w 197"/>
                <a:gd name="T29" fmla="*/ 61 h 275"/>
                <a:gd name="T30" fmla="*/ 55 w 197"/>
                <a:gd name="T31" fmla="*/ 10 h 275"/>
                <a:gd name="T32" fmla="*/ 65 w 197"/>
                <a:gd name="T33" fmla="*/ 23 h 275"/>
                <a:gd name="T34" fmla="*/ 58 w 197"/>
                <a:gd name="T35" fmla="*/ 53 h 275"/>
                <a:gd name="T36" fmla="*/ 34 w 197"/>
                <a:gd name="T37" fmla="*/ 142 h 275"/>
                <a:gd name="T38" fmla="*/ 85 w 197"/>
                <a:gd name="T39" fmla="*/ 192 h 275"/>
                <a:gd name="T40" fmla="*/ 127 w 197"/>
                <a:gd name="T41" fmla="*/ 173 h 275"/>
                <a:gd name="T42" fmla="*/ 101 w 197"/>
                <a:gd name="T43" fmla="*/ 238 h 275"/>
                <a:gd name="T44" fmla="*/ 54 w 197"/>
                <a:gd name="T45" fmla="*/ 265 h 275"/>
                <a:gd name="T46" fmla="*/ 22 w 197"/>
                <a:gd name="T47" fmla="*/ 247 h 275"/>
                <a:gd name="T48" fmla="*/ 40 w 197"/>
                <a:gd name="T49" fmla="*/ 242 h 275"/>
                <a:gd name="T50" fmla="*/ 48 w 197"/>
                <a:gd name="T51" fmla="*/ 224 h 275"/>
                <a:gd name="T52" fmla="*/ 32 w 197"/>
                <a:gd name="T53" fmla="*/ 209 h 275"/>
                <a:gd name="T54" fmla="*/ 8 w 197"/>
                <a:gd name="T55" fmla="*/ 238 h 275"/>
                <a:gd name="T56" fmla="*/ 54 w 197"/>
                <a:gd name="T57" fmla="*/ 274 h 275"/>
                <a:gd name="T58" fmla="*/ 152 w 197"/>
                <a:gd name="T59" fmla="*/ 187 h 275"/>
                <a:gd name="T60" fmla="*/ 194 w 197"/>
                <a:gd name="T61" fmla="*/ 26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97" h="275">
                  <a:moveTo>
                    <a:pt x="194" y="26"/>
                  </a:moveTo>
                  <a:cubicBezTo>
                    <a:pt x="196" y="20"/>
                    <a:pt x="196" y="19"/>
                    <a:pt x="196" y="17"/>
                  </a:cubicBezTo>
                  <a:cubicBezTo>
                    <a:pt x="196" y="8"/>
                    <a:pt x="190" y="5"/>
                    <a:pt x="184" y="5"/>
                  </a:cubicBezTo>
                  <a:cubicBezTo>
                    <a:pt x="179" y="5"/>
                    <a:pt x="172" y="7"/>
                    <a:pt x="168" y="13"/>
                  </a:cubicBezTo>
                  <a:cubicBezTo>
                    <a:pt x="167" y="16"/>
                    <a:pt x="164" y="29"/>
                    <a:pt x="162" y="36"/>
                  </a:cubicBezTo>
                  <a:cubicBezTo>
                    <a:pt x="160" y="47"/>
                    <a:pt x="156" y="59"/>
                    <a:pt x="154" y="70"/>
                  </a:cubicBezTo>
                  <a:lnTo>
                    <a:pt x="134" y="146"/>
                  </a:lnTo>
                  <a:cubicBezTo>
                    <a:pt x="133" y="152"/>
                    <a:pt x="115" y="182"/>
                    <a:pt x="86" y="182"/>
                  </a:cubicBezTo>
                  <a:cubicBezTo>
                    <a:pt x="65" y="182"/>
                    <a:pt x="60" y="164"/>
                    <a:pt x="60" y="148"/>
                  </a:cubicBezTo>
                  <a:cubicBezTo>
                    <a:pt x="60" y="128"/>
                    <a:pt x="68" y="103"/>
                    <a:pt x="83" y="65"/>
                  </a:cubicBezTo>
                  <a:cubicBezTo>
                    <a:pt x="89" y="48"/>
                    <a:pt x="90" y="43"/>
                    <a:pt x="90" y="35"/>
                  </a:cubicBezTo>
                  <a:cubicBezTo>
                    <a:pt x="90" y="16"/>
                    <a:pt x="77" y="0"/>
                    <a:pt x="55" y="0"/>
                  </a:cubicBezTo>
                  <a:cubicBezTo>
                    <a:pt x="16" y="0"/>
                    <a:pt x="0" y="61"/>
                    <a:pt x="0" y="65"/>
                  </a:cubicBezTo>
                  <a:cubicBezTo>
                    <a:pt x="0" y="70"/>
                    <a:pt x="4" y="70"/>
                    <a:pt x="5" y="70"/>
                  </a:cubicBezTo>
                  <a:cubicBezTo>
                    <a:pt x="10" y="70"/>
                    <a:pt x="10" y="68"/>
                    <a:pt x="12" y="61"/>
                  </a:cubicBezTo>
                  <a:cubicBezTo>
                    <a:pt x="23" y="22"/>
                    <a:pt x="41" y="10"/>
                    <a:pt x="55" y="10"/>
                  </a:cubicBezTo>
                  <a:cubicBezTo>
                    <a:pt x="58" y="10"/>
                    <a:pt x="65" y="10"/>
                    <a:pt x="65" y="23"/>
                  </a:cubicBezTo>
                  <a:cubicBezTo>
                    <a:pt x="65" y="34"/>
                    <a:pt x="61" y="44"/>
                    <a:pt x="58" y="53"/>
                  </a:cubicBezTo>
                  <a:cubicBezTo>
                    <a:pt x="41" y="97"/>
                    <a:pt x="34" y="122"/>
                    <a:pt x="34" y="142"/>
                  </a:cubicBezTo>
                  <a:cubicBezTo>
                    <a:pt x="34" y="179"/>
                    <a:pt x="60" y="192"/>
                    <a:pt x="85" y="192"/>
                  </a:cubicBezTo>
                  <a:cubicBezTo>
                    <a:pt x="102" y="192"/>
                    <a:pt x="116" y="185"/>
                    <a:pt x="127" y="173"/>
                  </a:cubicBezTo>
                  <a:cubicBezTo>
                    <a:pt x="122" y="194"/>
                    <a:pt x="118" y="215"/>
                    <a:pt x="101" y="238"/>
                  </a:cubicBezTo>
                  <a:cubicBezTo>
                    <a:pt x="89" y="252"/>
                    <a:pt x="73" y="265"/>
                    <a:pt x="54" y="265"/>
                  </a:cubicBezTo>
                  <a:cubicBezTo>
                    <a:pt x="48" y="265"/>
                    <a:pt x="29" y="263"/>
                    <a:pt x="22" y="247"/>
                  </a:cubicBezTo>
                  <a:cubicBezTo>
                    <a:pt x="29" y="247"/>
                    <a:pt x="34" y="247"/>
                    <a:pt x="40" y="242"/>
                  </a:cubicBezTo>
                  <a:cubicBezTo>
                    <a:pt x="44" y="238"/>
                    <a:pt x="48" y="233"/>
                    <a:pt x="48" y="224"/>
                  </a:cubicBezTo>
                  <a:cubicBezTo>
                    <a:pt x="48" y="211"/>
                    <a:pt x="36" y="209"/>
                    <a:pt x="32" y="209"/>
                  </a:cubicBezTo>
                  <a:cubicBezTo>
                    <a:pt x="23" y="209"/>
                    <a:pt x="8" y="216"/>
                    <a:pt x="8" y="238"/>
                  </a:cubicBezTo>
                  <a:cubicBezTo>
                    <a:pt x="8" y="258"/>
                    <a:pt x="28" y="274"/>
                    <a:pt x="54" y="274"/>
                  </a:cubicBezTo>
                  <a:cubicBezTo>
                    <a:pt x="98" y="274"/>
                    <a:pt x="142" y="235"/>
                    <a:pt x="152" y="187"/>
                  </a:cubicBezTo>
                  <a:lnTo>
                    <a:pt x="194" y="2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9" name="Freeform 71">
              <a:extLst>
                <a:ext uri="{FF2B5EF4-FFF2-40B4-BE49-F238E27FC236}">
                  <a16:creationId xmlns:a16="http://schemas.microsoft.com/office/drawing/2014/main" id="{FA0B38E2-FA53-4FD6-8C78-5DB3B347A8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" y="2772"/>
              <a:ext cx="40" cy="30"/>
            </a:xfrm>
            <a:custGeom>
              <a:avLst/>
              <a:gdLst>
                <a:gd name="T0" fmla="*/ 22 w 182"/>
                <a:gd name="T1" fmla="*/ 113 h 135"/>
                <a:gd name="T2" fmla="*/ 19 w 182"/>
                <a:gd name="T3" fmla="*/ 125 h 135"/>
                <a:gd name="T4" fmla="*/ 30 w 182"/>
                <a:gd name="T5" fmla="*/ 134 h 135"/>
                <a:gd name="T6" fmla="*/ 41 w 182"/>
                <a:gd name="T7" fmla="*/ 127 h 135"/>
                <a:gd name="T8" fmla="*/ 46 w 182"/>
                <a:gd name="T9" fmla="*/ 109 h 135"/>
                <a:gd name="T10" fmla="*/ 53 w 182"/>
                <a:gd name="T11" fmla="*/ 83 h 135"/>
                <a:gd name="T12" fmla="*/ 58 w 182"/>
                <a:gd name="T13" fmla="*/ 62 h 135"/>
                <a:gd name="T14" fmla="*/ 70 w 182"/>
                <a:gd name="T15" fmla="*/ 36 h 135"/>
                <a:gd name="T16" fmla="*/ 115 w 182"/>
                <a:gd name="T17" fmla="*/ 8 h 135"/>
                <a:gd name="T18" fmla="*/ 132 w 182"/>
                <a:gd name="T19" fmla="*/ 29 h 135"/>
                <a:gd name="T20" fmla="*/ 115 w 182"/>
                <a:gd name="T21" fmla="*/ 92 h 135"/>
                <a:gd name="T22" fmla="*/ 110 w 182"/>
                <a:gd name="T23" fmla="*/ 108 h 135"/>
                <a:gd name="T24" fmla="*/ 138 w 182"/>
                <a:gd name="T25" fmla="*/ 134 h 135"/>
                <a:gd name="T26" fmla="*/ 181 w 182"/>
                <a:gd name="T27" fmla="*/ 89 h 135"/>
                <a:gd name="T28" fmla="*/ 176 w 182"/>
                <a:gd name="T29" fmla="*/ 84 h 135"/>
                <a:gd name="T30" fmla="*/ 170 w 182"/>
                <a:gd name="T31" fmla="*/ 90 h 135"/>
                <a:gd name="T32" fmla="*/ 139 w 182"/>
                <a:gd name="T33" fmla="*/ 126 h 135"/>
                <a:gd name="T34" fmla="*/ 132 w 182"/>
                <a:gd name="T35" fmla="*/ 115 h 135"/>
                <a:gd name="T36" fmla="*/ 139 w 182"/>
                <a:gd name="T37" fmla="*/ 91 h 135"/>
                <a:gd name="T38" fmla="*/ 155 w 182"/>
                <a:gd name="T39" fmla="*/ 34 h 135"/>
                <a:gd name="T40" fmla="*/ 116 w 182"/>
                <a:gd name="T41" fmla="*/ 0 h 135"/>
                <a:gd name="T42" fmla="*/ 66 w 182"/>
                <a:gd name="T43" fmla="*/ 26 h 135"/>
                <a:gd name="T44" fmla="*/ 35 w 182"/>
                <a:gd name="T45" fmla="*/ 0 h 135"/>
                <a:gd name="T46" fmla="*/ 11 w 182"/>
                <a:gd name="T47" fmla="*/ 17 h 135"/>
                <a:gd name="T48" fmla="*/ 0 w 182"/>
                <a:gd name="T49" fmla="*/ 46 h 135"/>
                <a:gd name="T50" fmla="*/ 5 w 182"/>
                <a:gd name="T51" fmla="*/ 49 h 135"/>
                <a:gd name="T52" fmla="*/ 12 w 182"/>
                <a:gd name="T53" fmla="*/ 41 h 135"/>
                <a:gd name="T54" fmla="*/ 34 w 182"/>
                <a:gd name="T55" fmla="*/ 8 h 135"/>
                <a:gd name="T56" fmla="*/ 43 w 182"/>
                <a:gd name="T57" fmla="*/ 23 h 135"/>
                <a:gd name="T58" fmla="*/ 38 w 182"/>
                <a:gd name="T59" fmla="*/ 48 h 135"/>
                <a:gd name="T60" fmla="*/ 31 w 182"/>
                <a:gd name="T61" fmla="*/ 74 h 135"/>
                <a:gd name="T62" fmla="*/ 22 w 182"/>
                <a:gd name="T63" fmla="*/ 113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2" h="135">
                  <a:moveTo>
                    <a:pt x="22" y="113"/>
                  </a:moveTo>
                  <a:cubicBezTo>
                    <a:pt x="22" y="116"/>
                    <a:pt x="19" y="124"/>
                    <a:pt x="19" y="125"/>
                  </a:cubicBezTo>
                  <a:cubicBezTo>
                    <a:pt x="19" y="132"/>
                    <a:pt x="25" y="134"/>
                    <a:pt x="30" y="134"/>
                  </a:cubicBezTo>
                  <a:cubicBezTo>
                    <a:pt x="35" y="134"/>
                    <a:pt x="40" y="131"/>
                    <a:pt x="41" y="127"/>
                  </a:cubicBezTo>
                  <a:cubicBezTo>
                    <a:pt x="42" y="125"/>
                    <a:pt x="46" y="115"/>
                    <a:pt x="46" y="109"/>
                  </a:cubicBezTo>
                  <a:cubicBezTo>
                    <a:pt x="48" y="103"/>
                    <a:pt x="50" y="90"/>
                    <a:pt x="53" y="83"/>
                  </a:cubicBezTo>
                  <a:cubicBezTo>
                    <a:pt x="55" y="76"/>
                    <a:pt x="56" y="70"/>
                    <a:pt x="58" y="62"/>
                  </a:cubicBezTo>
                  <a:cubicBezTo>
                    <a:pt x="61" y="50"/>
                    <a:pt x="61" y="48"/>
                    <a:pt x="70" y="36"/>
                  </a:cubicBezTo>
                  <a:cubicBezTo>
                    <a:pt x="79" y="24"/>
                    <a:pt x="92" y="8"/>
                    <a:pt x="115" y="8"/>
                  </a:cubicBezTo>
                  <a:cubicBezTo>
                    <a:pt x="132" y="8"/>
                    <a:pt x="132" y="23"/>
                    <a:pt x="132" y="29"/>
                  </a:cubicBezTo>
                  <a:cubicBezTo>
                    <a:pt x="132" y="47"/>
                    <a:pt x="120" y="79"/>
                    <a:pt x="115" y="92"/>
                  </a:cubicBezTo>
                  <a:cubicBezTo>
                    <a:pt x="112" y="101"/>
                    <a:pt x="110" y="103"/>
                    <a:pt x="110" y="108"/>
                  </a:cubicBezTo>
                  <a:cubicBezTo>
                    <a:pt x="110" y="124"/>
                    <a:pt x="124" y="134"/>
                    <a:pt x="138" y="134"/>
                  </a:cubicBezTo>
                  <a:cubicBezTo>
                    <a:pt x="168" y="134"/>
                    <a:pt x="181" y="94"/>
                    <a:pt x="181" y="89"/>
                  </a:cubicBezTo>
                  <a:cubicBezTo>
                    <a:pt x="181" y="84"/>
                    <a:pt x="178" y="84"/>
                    <a:pt x="176" y="84"/>
                  </a:cubicBezTo>
                  <a:cubicBezTo>
                    <a:pt x="173" y="84"/>
                    <a:pt x="172" y="86"/>
                    <a:pt x="170" y="90"/>
                  </a:cubicBezTo>
                  <a:cubicBezTo>
                    <a:pt x="164" y="113"/>
                    <a:pt x="151" y="126"/>
                    <a:pt x="139" y="126"/>
                  </a:cubicBezTo>
                  <a:cubicBezTo>
                    <a:pt x="133" y="126"/>
                    <a:pt x="132" y="122"/>
                    <a:pt x="132" y="115"/>
                  </a:cubicBezTo>
                  <a:cubicBezTo>
                    <a:pt x="132" y="108"/>
                    <a:pt x="133" y="104"/>
                    <a:pt x="139" y="91"/>
                  </a:cubicBezTo>
                  <a:cubicBezTo>
                    <a:pt x="142" y="82"/>
                    <a:pt x="155" y="50"/>
                    <a:pt x="155" y="34"/>
                  </a:cubicBezTo>
                  <a:cubicBezTo>
                    <a:pt x="155" y="5"/>
                    <a:pt x="132" y="0"/>
                    <a:pt x="116" y="0"/>
                  </a:cubicBezTo>
                  <a:cubicBezTo>
                    <a:pt x="91" y="0"/>
                    <a:pt x="74" y="16"/>
                    <a:pt x="66" y="26"/>
                  </a:cubicBezTo>
                  <a:cubicBezTo>
                    <a:pt x="64" y="7"/>
                    <a:pt x="46" y="0"/>
                    <a:pt x="35" y="0"/>
                  </a:cubicBezTo>
                  <a:cubicBezTo>
                    <a:pt x="22" y="0"/>
                    <a:pt x="14" y="10"/>
                    <a:pt x="11" y="17"/>
                  </a:cubicBezTo>
                  <a:cubicBezTo>
                    <a:pt x="4" y="26"/>
                    <a:pt x="0" y="44"/>
                    <a:pt x="0" y="46"/>
                  </a:cubicBezTo>
                  <a:cubicBezTo>
                    <a:pt x="0" y="49"/>
                    <a:pt x="4" y="49"/>
                    <a:pt x="5" y="49"/>
                  </a:cubicBezTo>
                  <a:cubicBezTo>
                    <a:pt x="10" y="49"/>
                    <a:pt x="10" y="48"/>
                    <a:pt x="12" y="41"/>
                  </a:cubicBezTo>
                  <a:cubicBezTo>
                    <a:pt x="17" y="23"/>
                    <a:pt x="22" y="8"/>
                    <a:pt x="34" y="8"/>
                  </a:cubicBezTo>
                  <a:cubicBezTo>
                    <a:pt x="41" y="8"/>
                    <a:pt x="43" y="14"/>
                    <a:pt x="43" y="23"/>
                  </a:cubicBezTo>
                  <a:cubicBezTo>
                    <a:pt x="43" y="29"/>
                    <a:pt x="41" y="40"/>
                    <a:pt x="38" y="48"/>
                  </a:cubicBezTo>
                  <a:cubicBezTo>
                    <a:pt x="36" y="55"/>
                    <a:pt x="34" y="68"/>
                    <a:pt x="31" y="74"/>
                  </a:cubicBezTo>
                  <a:lnTo>
                    <a:pt x="22" y="11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0" name="Freeform 72">
              <a:extLst>
                <a:ext uri="{FF2B5EF4-FFF2-40B4-BE49-F238E27FC236}">
                  <a16:creationId xmlns:a16="http://schemas.microsoft.com/office/drawing/2014/main" id="{136ECA3D-DD3F-43A0-AE54-9F1B97D1D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2761"/>
              <a:ext cx="58" cy="3"/>
            </a:xfrm>
            <a:custGeom>
              <a:avLst/>
              <a:gdLst>
                <a:gd name="T0" fmla="*/ 244 w 259"/>
                <a:gd name="T1" fmla="*/ 18 h 19"/>
                <a:gd name="T2" fmla="*/ 258 w 259"/>
                <a:gd name="T3" fmla="*/ 8 h 19"/>
                <a:gd name="T4" fmla="*/ 244 w 259"/>
                <a:gd name="T5" fmla="*/ 0 h 19"/>
                <a:gd name="T6" fmla="*/ 14 w 259"/>
                <a:gd name="T7" fmla="*/ 0 h 19"/>
                <a:gd name="T8" fmla="*/ 0 w 259"/>
                <a:gd name="T9" fmla="*/ 8 h 19"/>
                <a:gd name="T10" fmla="*/ 14 w 259"/>
                <a:gd name="T11" fmla="*/ 18 h 19"/>
                <a:gd name="T12" fmla="*/ 244 w 259"/>
                <a:gd name="T13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9" h="19">
                  <a:moveTo>
                    <a:pt x="244" y="18"/>
                  </a:moveTo>
                  <a:cubicBezTo>
                    <a:pt x="251" y="18"/>
                    <a:pt x="258" y="18"/>
                    <a:pt x="258" y="8"/>
                  </a:cubicBezTo>
                  <a:cubicBezTo>
                    <a:pt x="258" y="0"/>
                    <a:pt x="251" y="0"/>
                    <a:pt x="244" y="0"/>
                  </a:cubicBezTo>
                  <a:lnTo>
                    <a:pt x="14" y="0"/>
                  </a:lnTo>
                  <a:cubicBezTo>
                    <a:pt x="7" y="0"/>
                    <a:pt x="0" y="0"/>
                    <a:pt x="0" y="8"/>
                  </a:cubicBezTo>
                  <a:cubicBezTo>
                    <a:pt x="0" y="18"/>
                    <a:pt x="7" y="18"/>
                    <a:pt x="14" y="18"/>
                  </a:cubicBezTo>
                  <a:lnTo>
                    <a:pt x="244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1" name="Freeform 73">
              <a:extLst>
                <a:ext uri="{FF2B5EF4-FFF2-40B4-BE49-F238E27FC236}">
                  <a16:creationId xmlns:a16="http://schemas.microsoft.com/office/drawing/2014/main" id="{6B277A7F-7B5D-4605-A12D-4F42048A3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" y="2744"/>
              <a:ext cx="73" cy="44"/>
            </a:xfrm>
            <a:custGeom>
              <a:avLst/>
              <a:gdLst>
                <a:gd name="T0" fmla="*/ 222 w 325"/>
                <a:gd name="T1" fmla="*/ 41 h 197"/>
                <a:gd name="T2" fmla="*/ 226 w 325"/>
                <a:gd name="T3" fmla="*/ 22 h 197"/>
                <a:gd name="T4" fmla="*/ 206 w 325"/>
                <a:gd name="T5" fmla="*/ 4 h 197"/>
                <a:gd name="T6" fmla="*/ 178 w 325"/>
                <a:gd name="T7" fmla="*/ 26 h 197"/>
                <a:gd name="T8" fmla="*/ 156 w 325"/>
                <a:gd name="T9" fmla="*/ 113 h 197"/>
                <a:gd name="T10" fmla="*/ 152 w 325"/>
                <a:gd name="T11" fmla="*/ 138 h 197"/>
                <a:gd name="T12" fmla="*/ 155 w 325"/>
                <a:gd name="T13" fmla="*/ 151 h 197"/>
                <a:gd name="T14" fmla="*/ 118 w 325"/>
                <a:gd name="T15" fmla="*/ 180 h 197"/>
                <a:gd name="T16" fmla="*/ 84 w 325"/>
                <a:gd name="T17" fmla="*/ 145 h 197"/>
                <a:gd name="T18" fmla="*/ 107 w 325"/>
                <a:gd name="T19" fmla="*/ 65 h 197"/>
                <a:gd name="T20" fmla="*/ 114 w 325"/>
                <a:gd name="T21" fmla="*/ 38 h 197"/>
                <a:gd name="T22" fmla="*/ 66 w 325"/>
                <a:gd name="T23" fmla="*/ 0 h 197"/>
                <a:gd name="T24" fmla="*/ 0 w 325"/>
                <a:gd name="T25" fmla="*/ 66 h 197"/>
                <a:gd name="T26" fmla="*/ 11 w 325"/>
                <a:gd name="T27" fmla="*/ 72 h 197"/>
                <a:gd name="T28" fmla="*/ 20 w 325"/>
                <a:gd name="T29" fmla="*/ 67 h 197"/>
                <a:gd name="T30" fmla="*/ 64 w 325"/>
                <a:gd name="T31" fmla="*/ 16 h 197"/>
                <a:gd name="T32" fmla="*/ 71 w 325"/>
                <a:gd name="T33" fmla="*/ 25 h 197"/>
                <a:gd name="T34" fmla="*/ 61 w 325"/>
                <a:gd name="T35" fmla="*/ 58 h 197"/>
                <a:gd name="T36" fmla="*/ 38 w 325"/>
                <a:gd name="T37" fmla="*/ 137 h 197"/>
                <a:gd name="T38" fmla="*/ 115 w 325"/>
                <a:gd name="T39" fmla="*/ 196 h 197"/>
                <a:gd name="T40" fmla="*/ 163 w 325"/>
                <a:gd name="T41" fmla="*/ 172 h 197"/>
                <a:gd name="T42" fmla="*/ 227 w 325"/>
                <a:gd name="T43" fmla="*/ 196 h 197"/>
                <a:gd name="T44" fmla="*/ 294 w 325"/>
                <a:gd name="T45" fmla="*/ 146 h 197"/>
                <a:gd name="T46" fmla="*/ 324 w 325"/>
                <a:gd name="T47" fmla="*/ 38 h 197"/>
                <a:gd name="T48" fmla="*/ 295 w 325"/>
                <a:gd name="T49" fmla="*/ 0 h 197"/>
                <a:gd name="T50" fmla="*/ 263 w 325"/>
                <a:gd name="T51" fmla="*/ 32 h 197"/>
                <a:gd name="T52" fmla="*/ 276 w 325"/>
                <a:gd name="T53" fmla="*/ 50 h 197"/>
                <a:gd name="T54" fmla="*/ 296 w 325"/>
                <a:gd name="T55" fmla="*/ 78 h 197"/>
                <a:gd name="T56" fmla="*/ 272 w 325"/>
                <a:gd name="T57" fmla="*/ 148 h 197"/>
                <a:gd name="T58" fmla="*/ 229 w 325"/>
                <a:gd name="T59" fmla="*/ 180 h 197"/>
                <a:gd name="T60" fmla="*/ 199 w 325"/>
                <a:gd name="T61" fmla="*/ 146 h 197"/>
                <a:gd name="T62" fmla="*/ 205 w 325"/>
                <a:gd name="T63" fmla="*/ 108 h 197"/>
                <a:gd name="T64" fmla="*/ 216 w 325"/>
                <a:gd name="T65" fmla="*/ 65 h 197"/>
                <a:gd name="T66" fmla="*/ 222 w 325"/>
                <a:gd name="T67" fmla="*/ 41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5" h="197">
                  <a:moveTo>
                    <a:pt x="222" y="41"/>
                  </a:moveTo>
                  <a:cubicBezTo>
                    <a:pt x="223" y="36"/>
                    <a:pt x="226" y="25"/>
                    <a:pt x="226" y="22"/>
                  </a:cubicBezTo>
                  <a:cubicBezTo>
                    <a:pt x="226" y="13"/>
                    <a:pt x="218" y="4"/>
                    <a:pt x="206" y="4"/>
                  </a:cubicBezTo>
                  <a:cubicBezTo>
                    <a:pt x="199" y="4"/>
                    <a:pt x="184" y="7"/>
                    <a:pt x="178" y="26"/>
                  </a:cubicBezTo>
                  <a:cubicBezTo>
                    <a:pt x="170" y="53"/>
                    <a:pt x="163" y="84"/>
                    <a:pt x="156" y="113"/>
                  </a:cubicBezTo>
                  <a:cubicBezTo>
                    <a:pt x="152" y="127"/>
                    <a:pt x="152" y="133"/>
                    <a:pt x="152" y="138"/>
                  </a:cubicBezTo>
                  <a:cubicBezTo>
                    <a:pt x="152" y="150"/>
                    <a:pt x="155" y="150"/>
                    <a:pt x="155" y="151"/>
                  </a:cubicBezTo>
                  <a:cubicBezTo>
                    <a:pt x="155" y="155"/>
                    <a:pt x="143" y="180"/>
                    <a:pt x="118" y="180"/>
                  </a:cubicBezTo>
                  <a:cubicBezTo>
                    <a:pt x="84" y="180"/>
                    <a:pt x="84" y="155"/>
                    <a:pt x="84" y="145"/>
                  </a:cubicBezTo>
                  <a:cubicBezTo>
                    <a:pt x="84" y="127"/>
                    <a:pt x="89" y="108"/>
                    <a:pt x="107" y="65"/>
                  </a:cubicBezTo>
                  <a:cubicBezTo>
                    <a:pt x="109" y="55"/>
                    <a:pt x="114" y="46"/>
                    <a:pt x="114" y="38"/>
                  </a:cubicBezTo>
                  <a:cubicBezTo>
                    <a:pt x="114" y="14"/>
                    <a:pt x="89" y="0"/>
                    <a:pt x="66" y="0"/>
                  </a:cubicBezTo>
                  <a:cubicBezTo>
                    <a:pt x="22" y="0"/>
                    <a:pt x="0" y="58"/>
                    <a:pt x="0" y="66"/>
                  </a:cubicBezTo>
                  <a:cubicBezTo>
                    <a:pt x="0" y="72"/>
                    <a:pt x="7" y="72"/>
                    <a:pt x="11" y="72"/>
                  </a:cubicBezTo>
                  <a:cubicBezTo>
                    <a:pt x="16" y="72"/>
                    <a:pt x="18" y="72"/>
                    <a:pt x="20" y="67"/>
                  </a:cubicBezTo>
                  <a:cubicBezTo>
                    <a:pt x="34" y="20"/>
                    <a:pt x="56" y="16"/>
                    <a:pt x="64" y="16"/>
                  </a:cubicBezTo>
                  <a:cubicBezTo>
                    <a:pt x="66" y="16"/>
                    <a:pt x="71" y="16"/>
                    <a:pt x="71" y="25"/>
                  </a:cubicBezTo>
                  <a:cubicBezTo>
                    <a:pt x="71" y="35"/>
                    <a:pt x="66" y="46"/>
                    <a:pt x="61" y="58"/>
                  </a:cubicBezTo>
                  <a:cubicBezTo>
                    <a:pt x="46" y="98"/>
                    <a:pt x="38" y="120"/>
                    <a:pt x="38" y="137"/>
                  </a:cubicBezTo>
                  <a:cubicBezTo>
                    <a:pt x="38" y="185"/>
                    <a:pt x="79" y="196"/>
                    <a:pt x="115" y="196"/>
                  </a:cubicBezTo>
                  <a:cubicBezTo>
                    <a:pt x="124" y="196"/>
                    <a:pt x="143" y="196"/>
                    <a:pt x="163" y="172"/>
                  </a:cubicBezTo>
                  <a:cubicBezTo>
                    <a:pt x="175" y="186"/>
                    <a:pt x="193" y="196"/>
                    <a:pt x="227" y="196"/>
                  </a:cubicBezTo>
                  <a:cubicBezTo>
                    <a:pt x="252" y="196"/>
                    <a:pt x="274" y="184"/>
                    <a:pt x="294" y="146"/>
                  </a:cubicBezTo>
                  <a:cubicBezTo>
                    <a:pt x="310" y="114"/>
                    <a:pt x="324" y="60"/>
                    <a:pt x="324" y="38"/>
                  </a:cubicBezTo>
                  <a:cubicBezTo>
                    <a:pt x="324" y="0"/>
                    <a:pt x="295" y="0"/>
                    <a:pt x="295" y="0"/>
                  </a:cubicBezTo>
                  <a:cubicBezTo>
                    <a:pt x="278" y="0"/>
                    <a:pt x="263" y="17"/>
                    <a:pt x="263" y="32"/>
                  </a:cubicBezTo>
                  <a:cubicBezTo>
                    <a:pt x="263" y="44"/>
                    <a:pt x="271" y="49"/>
                    <a:pt x="276" y="50"/>
                  </a:cubicBezTo>
                  <a:cubicBezTo>
                    <a:pt x="292" y="61"/>
                    <a:pt x="296" y="70"/>
                    <a:pt x="296" y="78"/>
                  </a:cubicBezTo>
                  <a:cubicBezTo>
                    <a:pt x="296" y="84"/>
                    <a:pt x="286" y="125"/>
                    <a:pt x="272" y="148"/>
                  </a:cubicBezTo>
                  <a:cubicBezTo>
                    <a:pt x="262" y="169"/>
                    <a:pt x="247" y="180"/>
                    <a:pt x="229" y="180"/>
                  </a:cubicBezTo>
                  <a:cubicBezTo>
                    <a:pt x="199" y="180"/>
                    <a:pt x="199" y="156"/>
                    <a:pt x="199" y="146"/>
                  </a:cubicBezTo>
                  <a:cubicBezTo>
                    <a:pt x="199" y="136"/>
                    <a:pt x="199" y="130"/>
                    <a:pt x="205" y="108"/>
                  </a:cubicBezTo>
                  <a:cubicBezTo>
                    <a:pt x="209" y="96"/>
                    <a:pt x="214" y="74"/>
                    <a:pt x="216" y="65"/>
                  </a:cubicBezTo>
                  <a:lnTo>
                    <a:pt x="222" y="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2" name="Freeform 74">
              <a:extLst>
                <a:ext uri="{FF2B5EF4-FFF2-40B4-BE49-F238E27FC236}">
                  <a16:creationId xmlns:a16="http://schemas.microsoft.com/office/drawing/2014/main" id="{06AC5925-FD58-4937-8702-79F3D7D53C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9" y="2701"/>
              <a:ext cx="49" cy="46"/>
            </a:xfrm>
            <a:custGeom>
              <a:avLst/>
              <a:gdLst>
                <a:gd name="T0" fmla="*/ 118 w 219"/>
                <a:gd name="T1" fmla="*/ 14 h 206"/>
                <a:gd name="T2" fmla="*/ 208 w 219"/>
                <a:gd name="T3" fmla="*/ 14 h 206"/>
                <a:gd name="T4" fmla="*/ 218 w 219"/>
                <a:gd name="T5" fmla="*/ 7 h 206"/>
                <a:gd name="T6" fmla="*/ 208 w 219"/>
                <a:gd name="T7" fmla="*/ 0 h 206"/>
                <a:gd name="T8" fmla="*/ 12 w 219"/>
                <a:gd name="T9" fmla="*/ 0 h 206"/>
                <a:gd name="T10" fmla="*/ 0 w 219"/>
                <a:gd name="T11" fmla="*/ 7 h 206"/>
                <a:gd name="T12" fmla="*/ 12 w 219"/>
                <a:gd name="T13" fmla="*/ 14 h 206"/>
                <a:gd name="T14" fmla="*/ 103 w 219"/>
                <a:gd name="T15" fmla="*/ 14 h 206"/>
                <a:gd name="T16" fmla="*/ 103 w 219"/>
                <a:gd name="T17" fmla="*/ 194 h 206"/>
                <a:gd name="T18" fmla="*/ 109 w 219"/>
                <a:gd name="T19" fmla="*/ 205 h 206"/>
                <a:gd name="T20" fmla="*/ 118 w 219"/>
                <a:gd name="T21" fmla="*/ 194 h 206"/>
                <a:gd name="T22" fmla="*/ 118 w 219"/>
                <a:gd name="T23" fmla="*/ 14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9" h="206">
                  <a:moveTo>
                    <a:pt x="118" y="14"/>
                  </a:moveTo>
                  <a:lnTo>
                    <a:pt x="208" y="14"/>
                  </a:lnTo>
                  <a:cubicBezTo>
                    <a:pt x="212" y="14"/>
                    <a:pt x="218" y="14"/>
                    <a:pt x="218" y="7"/>
                  </a:cubicBezTo>
                  <a:cubicBezTo>
                    <a:pt x="218" y="0"/>
                    <a:pt x="212" y="0"/>
                    <a:pt x="208" y="0"/>
                  </a:cubicBezTo>
                  <a:lnTo>
                    <a:pt x="12" y="0"/>
                  </a:lnTo>
                  <a:cubicBezTo>
                    <a:pt x="7" y="0"/>
                    <a:pt x="0" y="0"/>
                    <a:pt x="0" y="7"/>
                  </a:cubicBezTo>
                  <a:cubicBezTo>
                    <a:pt x="0" y="14"/>
                    <a:pt x="7" y="14"/>
                    <a:pt x="12" y="14"/>
                  </a:cubicBezTo>
                  <a:lnTo>
                    <a:pt x="103" y="14"/>
                  </a:lnTo>
                  <a:lnTo>
                    <a:pt x="103" y="194"/>
                  </a:lnTo>
                  <a:cubicBezTo>
                    <a:pt x="103" y="199"/>
                    <a:pt x="103" y="205"/>
                    <a:pt x="109" y="205"/>
                  </a:cubicBezTo>
                  <a:cubicBezTo>
                    <a:pt x="118" y="205"/>
                    <a:pt x="118" y="199"/>
                    <a:pt x="118" y="194"/>
                  </a:cubicBezTo>
                  <a:lnTo>
                    <a:pt x="118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3" name="Freeform 75">
              <a:extLst>
                <a:ext uri="{FF2B5EF4-FFF2-40B4-BE49-F238E27FC236}">
                  <a16:creationId xmlns:a16="http://schemas.microsoft.com/office/drawing/2014/main" id="{D450C894-A1F8-4CA1-AD86-D4A0F6BCB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" y="2744"/>
              <a:ext cx="54" cy="43"/>
            </a:xfrm>
            <a:custGeom>
              <a:avLst/>
              <a:gdLst>
                <a:gd name="T0" fmla="*/ 211 w 241"/>
                <a:gd name="T1" fmla="*/ 22 h 195"/>
                <a:gd name="T2" fmla="*/ 188 w 241"/>
                <a:gd name="T3" fmla="*/ 50 h 195"/>
                <a:gd name="T4" fmla="*/ 209 w 241"/>
                <a:gd name="T5" fmla="*/ 70 h 195"/>
                <a:gd name="T6" fmla="*/ 240 w 241"/>
                <a:gd name="T7" fmla="*/ 37 h 195"/>
                <a:gd name="T8" fmla="*/ 191 w 241"/>
                <a:gd name="T9" fmla="*/ 0 h 195"/>
                <a:gd name="T10" fmla="*/ 146 w 241"/>
                <a:gd name="T11" fmla="*/ 26 h 195"/>
                <a:gd name="T12" fmla="*/ 88 w 241"/>
                <a:gd name="T13" fmla="*/ 0 h 195"/>
                <a:gd name="T14" fmla="*/ 6 w 241"/>
                <a:gd name="T15" fmla="*/ 66 h 195"/>
                <a:gd name="T16" fmla="*/ 16 w 241"/>
                <a:gd name="T17" fmla="*/ 72 h 195"/>
                <a:gd name="T18" fmla="*/ 25 w 241"/>
                <a:gd name="T19" fmla="*/ 66 h 195"/>
                <a:gd name="T20" fmla="*/ 85 w 241"/>
                <a:gd name="T21" fmla="*/ 16 h 195"/>
                <a:gd name="T22" fmla="*/ 109 w 241"/>
                <a:gd name="T23" fmla="*/ 36 h 195"/>
                <a:gd name="T24" fmla="*/ 100 w 241"/>
                <a:gd name="T25" fmla="*/ 84 h 195"/>
                <a:gd name="T26" fmla="*/ 85 w 241"/>
                <a:gd name="T27" fmla="*/ 142 h 195"/>
                <a:gd name="T28" fmla="*/ 49 w 241"/>
                <a:gd name="T29" fmla="*/ 180 h 195"/>
                <a:gd name="T30" fmla="*/ 29 w 241"/>
                <a:gd name="T31" fmla="*/ 174 h 195"/>
                <a:gd name="T32" fmla="*/ 52 w 241"/>
                <a:gd name="T33" fmla="*/ 144 h 195"/>
                <a:gd name="T34" fmla="*/ 31 w 241"/>
                <a:gd name="T35" fmla="*/ 125 h 195"/>
                <a:gd name="T36" fmla="*/ 0 w 241"/>
                <a:gd name="T37" fmla="*/ 157 h 195"/>
                <a:gd name="T38" fmla="*/ 48 w 241"/>
                <a:gd name="T39" fmla="*/ 194 h 195"/>
                <a:gd name="T40" fmla="*/ 94 w 241"/>
                <a:gd name="T41" fmla="*/ 169 h 195"/>
                <a:gd name="T42" fmla="*/ 151 w 241"/>
                <a:gd name="T43" fmla="*/ 194 h 195"/>
                <a:gd name="T44" fmla="*/ 234 w 241"/>
                <a:gd name="T45" fmla="*/ 128 h 195"/>
                <a:gd name="T46" fmla="*/ 223 w 241"/>
                <a:gd name="T47" fmla="*/ 122 h 195"/>
                <a:gd name="T48" fmla="*/ 214 w 241"/>
                <a:gd name="T49" fmla="*/ 128 h 195"/>
                <a:gd name="T50" fmla="*/ 155 w 241"/>
                <a:gd name="T51" fmla="*/ 180 h 195"/>
                <a:gd name="T52" fmla="*/ 131 w 241"/>
                <a:gd name="T53" fmla="*/ 158 h 195"/>
                <a:gd name="T54" fmla="*/ 140 w 241"/>
                <a:gd name="T55" fmla="*/ 112 h 195"/>
                <a:gd name="T56" fmla="*/ 155 w 241"/>
                <a:gd name="T57" fmla="*/ 54 h 195"/>
                <a:gd name="T58" fmla="*/ 190 w 241"/>
                <a:gd name="T59" fmla="*/ 16 h 195"/>
                <a:gd name="T60" fmla="*/ 211 w 241"/>
                <a:gd name="T61" fmla="*/ 22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1" h="195">
                  <a:moveTo>
                    <a:pt x="211" y="22"/>
                  </a:moveTo>
                  <a:cubicBezTo>
                    <a:pt x="196" y="26"/>
                    <a:pt x="188" y="41"/>
                    <a:pt x="188" y="50"/>
                  </a:cubicBezTo>
                  <a:cubicBezTo>
                    <a:pt x="188" y="60"/>
                    <a:pt x="194" y="70"/>
                    <a:pt x="209" y="70"/>
                  </a:cubicBezTo>
                  <a:cubicBezTo>
                    <a:pt x="223" y="70"/>
                    <a:pt x="240" y="58"/>
                    <a:pt x="240" y="37"/>
                  </a:cubicBezTo>
                  <a:cubicBezTo>
                    <a:pt x="240" y="14"/>
                    <a:pt x="217" y="0"/>
                    <a:pt x="191" y="0"/>
                  </a:cubicBezTo>
                  <a:cubicBezTo>
                    <a:pt x="167" y="0"/>
                    <a:pt x="151" y="18"/>
                    <a:pt x="146" y="26"/>
                  </a:cubicBezTo>
                  <a:cubicBezTo>
                    <a:pt x="136" y="7"/>
                    <a:pt x="112" y="0"/>
                    <a:pt x="88" y="0"/>
                  </a:cubicBezTo>
                  <a:cubicBezTo>
                    <a:pt x="35" y="0"/>
                    <a:pt x="6" y="52"/>
                    <a:pt x="6" y="66"/>
                  </a:cubicBezTo>
                  <a:cubicBezTo>
                    <a:pt x="6" y="72"/>
                    <a:pt x="12" y="72"/>
                    <a:pt x="16" y="72"/>
                  </a:cubicBezTo>
                  <a:cubicBezTo>
                    <a:pt x="22" y="72"/>
                    <a:pt x="24" y="72"/>
                    <a:pt x="25" y="66"/>
                  </a:cubicBezTo>
                  <a:cubicBezTo>
                    <a:pt x="37" y="28"/>
                    <a:pt x="68" y="16"/>
                    <a:pt x="85" y="16"/>
                  </a:cubicBezTo>
                  <a:cubicBezTo>
                    <a:pt x="102" y="16"/>
                    <a:pt x="109" y="23"/>
                    <a:pt x="109" y="36"/>
                  </a:cubicBezTo>
                  <a:cubicBezTo>
                    <a:pt x="109" y="44"/>
                    <a:pt x="103" y="68"/>
                    <a:pt x="100" y="84"/>
                  </a:cubicBezTo>
                  <a:lnTo>
                    <a:pt x="85" y="142"/>
                  </a:lnTo>
                  <a:cubicBezTo>
                    <a:pt x="79" y="167"/>
                    <a:pt x="64" y="180"/>
                    <a:pt x="49" y="180"/>
                  </a:cubicBezTo>
                  <a:cubicBezTo>
                    <a:pt x="47" y="180"/>
                    <a:pt x="37" y="180"/>
                    <a:pt x="29" y="174"/>
                  </a:cubicBezTo>
                  <a:cubicBezTo>
                    <a:pt x="44" y="169"/>
                    <a:pt x="52" y="155"/>
                    <a:pt x="52" y="144"/>
                  </a:cubicBezTo>
                  <a:cubicBezTo>
                    <a:pt x="52" y="134"/>
                    <a:pt x="44" y="125"/>
                    <a:pt x="31" y="125"/>
                  </a:cubicBezTo>
                  <a:cubicBezTo>
                    <a:pt x="16" y="125"/>
                    <a:pt x="0" y="137"/>
                    <a:pt x="0" y="157"/>
                  </a:cubicBezTo>
                  <a:cubicBezTo>
                    <a:pt x="0" y="180"/>
                    <a:pt x="22" y="194"/>
                    <a:pt x="48" y="194"/>
                  </a:cubicBezTo>
                  <a:cubicBezTo>
                    <a:pt x="72" y="194"/>
                    <a:pt x="89" y="176"/>
                    <a:pt x="94" y="169"/>
                  </a:cubicBezTo>
                  <a:cubicBezTo>
                    <a:pt x="103" y="187"/>
                    <a:pt x="127" y="194"/>
                    <a:pt x="151" y="194"/>
                  </a:cubicBezTo>
                  <a:cubicBezTo>
                    <a:pt x="205" y="194"/>
                    <a:pt x="234" y="143"/>
                    <a:pt x="234" y="128"/>
                  </a:cubicBezTo>
                  <a:cubicBezTo>
                    <a:pt x="234" y="122"/>
                    <a:pt x="228" y="122"/>
                    <a:pt x="223" y="122"/>
                  </a:cubicBezTo>
                  <a:cubicBezTo>
                    <a:pt x="218" y="122"/>
                    <a:pt x="216" y="122"/>
                    <a:pt x="214" y="128"/>
                  </a:cubicBezTo>
                  <a:cubicBezTo>
                    <a:pt x="202" y="167"/>
                    <a:pt x="172" y="180"/>
                    <a:pt x="155" y="180"/>
                  </a:cubicBezTo>
                  <a:cubicBezTo>
                    <a:pt x="138" y="180"/>
                    <a:pt x="131" y="172"/>
                    <a:pt x="131" y="158"/>
                  </a:cubicBezTo>
                  <a:cubicBezTo>
                    <a:pt x="131" y="150"/>
                    <a:pt x="137" y="127"/>
                    <a:pt x="140" y="112"/>
                  </a:cubicBezTo>
                  <a:cubicBezTo>
                    <a:pt x="143" y="101"/>
                    <a:pt x="152" y="60"/>
                    <a:pt x="155" y="54"/>
                  </a:cubicBezTo>
                  <a:cubicBezTo>
                    <a:pt x="161" y="29"/>
                    <a:pt x="175" y="16"/>
                    <a:pt x="190" y="16"/>
                  </a:cubicBezTo>
                  <a:cubicBezTo>
                    <a:pt x="193" y="16"/>
                    <a:pt x="203" y="16"/>
                    <a:pt x="211" y="2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" name="Freeform 76">
              <a:extLst>
                <a:ext uri="{FF2B5EF4-FFF2-40B4-BE49-F238E27FC236}">
                  <a16:creationId xmlns:a16="http://schemas.microsoft.com/office/drawing/2014/main" id="{2559B5D1-2CC8-44DE-A2C3-5BD27BD24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5" y="2772"/>
              <a:ext cx="40" cy="30"/>
            </a:xfrm>
            <a:custGeom>
              <a:avLst/>
              <a:gdLst>
                <a:gd name="T0" fmla="*/ 22 w 182"/>
                <a:gd name="T1" fmla="*/ 113 h 135"/>
                <a:gd name="T2" fmla="*/ 19 w 182"/>
                <a:gd name="T3" fmla="*/ 125 h 135"/>
                <a:gd name="T4" fmla="*/ 30 w 182"/>
                <a:gd name="T5" fmla="*/ 134 h 135"/>
                <a:gd name="T6" fmla="*/ 41 w 182"/>
                <a:gd name="T7" fmla="*/ 127 h 135"/>
                <a:gd name="T8" fmla="*/ 46 w 182"/>
                <a:gd name="T9" fmla="*/ 109 h 135"/>
                <a:gd name="T10" fmla="*/ 53 w 182"/>
                <a:gd name="T11" fmla="*/ 83 h 135"/>
                <a:gd name="T12" fmla="*/ 58 w 182"/>
                <a:gd name="T13" fmla="*/ 62 h 135"/>
                <a:gd name="T14" fmla="*/ 70 w 182"/>
                <a:gd name="T15" fmla="*/ 36 h 135"/>
                <a:gd name="T16" fmla="*/ 115 w 182"/>
                <a:gd name="T17" fmla="*/ 8 h 135"/>
                <a:gd name="T18" fmla="*/ 132 w 182"/>
                <a:gd name="T19" fmla="*/ 29 h 135"/>
                <a:gd name="T20" fmla="*/ 115 w 182"/>
                <a:gd name="T21" fmla="*/ 92 h 135"/>
                <a:gd name="T22" fmla="*/ 110 w 182"/>
                <a:gd name="T23" fmla="*/ 108 h 135"/>
                <a:gd name="T24" fmla="*/ 138 w 182"/>
                <a:gd name="T25" fmla="*/ 134 h 135"/>
                <a:gd name="T26" fmla="*/ 181 w 182"/>
                <a:gd name="T27" fmla="*/ 89 h 135"/>
                <a:gd name="T28" fmla="*/ 176 w 182"/>
                <a:gd name="T29" fmla="*/ 84 h 135"/>
                <a:gd name="T30" fmla="*/ 170 w 182"/>
                <a:gd name="T31" fmla="*/ 90 h 135"/>
                <a:gd name="T32" fmla="*/ 139 w 182"/>
                <a:gd name="T33" fmla="*/ 126 h 135"/>
                <a:gd name="T34" fmla="*/ 132 w 182"/>
                <a:gd name="T35" fmla="*/ 115 h 135"/>
                <a:gd name="T36" fmla="*/ 139 w 182"/>
                <a:gd name="T37" fmla="*/ 91 h 135"/>
                <a:gd name="T38" fmla="*/ 155 w 182"/>
                <a:gd name="T39" fmla="*/ 34 h 135"/>
                <a:gd name="T40" fmla="*/ 116 w 182"/>
                <a:gd name="T41" fmla="*/ 0 h 135"/>
                <a:gd name="T42" fmla="*/ 66 w 182"/>
                <a:gd name="T43" fmla="*/ 26 h 135"/>
                <a:gd name="T44" fmla="*/ 35 w 182"/>
                <a:gd name="T45" fmla="*/ 0 h 135"/>
                <a:gd name="T46" fmla="*/ 11 w 182"/>
                <a:gd name="T47" fmla="*/ 17 h 135"/>
                <a:gd name="T48" fmla="*/ 0 w 182"/>
                <a:gd name="T49" fmla="*/ 46 h 135"/>
                <a:gd name="T50" fmla="*/ 5 w 182"/>
                <a:gd name="T51" fmla="*/ 49 h 135"/>
                <a:gd name="T52" fmla="*/ 12 w 182"/>
                <a:gd name="T53" fmla="*/ 41 h 135"/>
                <a:gd name="T54" fmla="*/ 34 w 182"/>
                <a:gd name="T55" fmla="*/ 8 h 135"/>
                <a:gd name="T56" fmla="*/ 43 w 182"/>
                <a:gd name="T57" fmla="*/ 23 h 135"/>
                <a:gd name="T58" fmla="*/ 38 w 182"/>
                <a:gd name="T59" fmla="*/ 48 h 135"/>
                <a:gd name="T60" fmla="*/ 31 w 182"/>
                <a:gd name="T61" fmla="*/ 74 h 135"/>
                <a:gd name="T62" fmla="*/ 22 w 182"/>
                <a:gd name="T63" fmla="*/ 113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2" h="135">
                  <a:moveTo>
                    <a:pt x="22" y="113"/>
                  </a:moveTo>
                  <a:cubicBezTo>
                    <a:pt x="22" y="116"/>
                    <a:pt x="19" y="124"/>
                    <a:pt x="19" y="125"/>
                  </a:cubicBezTo>
                  <a:cubicBezTo>
                    <a:pt x="19" y="132"/>
                    <a:pt x="25" y="134"/>
                    <a:pt x="30" y="134"/>
                  </a:cubicBezTo>
                  <a:cubicBezTo>
                    <a:pt x="35" y="134"/>
                    <a:pt x="40" y="131"/>
                    <a:pt x="41" y="127"/>
                  </a:cubicBezTo>
                  <a:cubicBezTo>
                    <a:pt x="42" y="125"/>
                    <a:pt x="46" y="115"/>
                    <a:pt x="46" y="109"/>
                  </a:cubicBezTo>
                  <a:cubicBezTo>
                    <a:pt x="48" y="103"/>
                    <a:pt x="50" y="90"/>
                    <a:pt x="53" y="83"/>
                  </a:cubicBezTo>
                  <a:cubicBezTo>
                    <a:pt x="55" y="76"/>
                    <a:pt x="56" y="70"/>
                    <a:pt x="58" y="62"/>
                  </a:cubicBezTo>
                  <a:cubicBezTo>
                    <a:pt x="61" y="50"/>
                    <a:pt x="61" y="48"/>
                    <a:pt x="70" y="36"/>
                  </a:cubicBezTo>
                  <a:cubicBezTo>
                    <a:pt x="79" y="24"/>
                    <a:pt x="92" y="8"/>
                    <a:pt x="115" y="8"/>
                  </a:cubicBezTo>
                  <a:cubicBezTo>
                    <a:pt x="132" y="8"/>
                    <a:pt x="132" y="23"/>
                    <a:pt x="132" y="29"/>
                  </a:cubicBezTo>
                  <a:cubicBezTo>
                    <a:pt x="132" y="47"/>
                    <a:pt x="120" y="79"/>
                    <a:pt x="115" y="92"/>
                  </a:cubicBezTo>
                  <a:cubicBezTo>
                    <a:pt x="112" y="101"/>
                    <a:pt x="110" y="103"/>
                    <a:pt x="110" y="108"/>
                  </a:cubicBezTo>
                  <a:cubicBezTo>
                    <a:pt x="110" y="124"/>
                    <a:pt x="124" y="134"/>
                    <a:pt x="138" y="134"/>
                  </a:cubicBezTo>
                  <a:cubicBezTo>
                    <a:pt x="168" y="134"/>
                    <a:pt x="181" y="94"/>
                    <a:pt x="181" y="89"/>
                  </a:cubicBezTo>
                  <a:cubicBezTo>
                    <a:pt x="181" y="84"/>
                    <a:pt x="178" y="84"/>
                    <a:pt x="176" y="84"/>
                  </a:cubicBezTo>
                  <a:cubicBezTo>
                    <a:pt x="173" y="84"/>
                    <a:pt x="172" y="86"/>
                    <a:pt x="170" y="90"/>
                  </a:cubicBezTo>
                  <a:cubicBezTo>
                    <a:pt x="164" y="113"/>
                    <a:pt x="151" y="126"/>
                    <a:pt x="139" y="126"/>
                  </a:cubicBezTo>
                  <a:cubicBezTo>
                    <a:pt x="133" y="126"/>
                    <a:pt x="132" y="122"/>
                    <a:pt x="132" y="115"/>
                  </a:cubicBezTo>
                  <a:cubicBezTo>
                    <a:pt x="132" y="108"/>
                    <a:pt x="133" y="104"/>
                    <a:pt x="139" y="91"/>
                  </a:cubicBezTo>
                  <a:cubicBezTo>
                    <a:pt x="142" y="82"/>
                    <a:pt x="155" y="50"/>
                    <a:pt x="155" y="34"/>
                  </a:cubicBezTo>
                  <a:cubicBezTo>
                    <a:pt x="155" y="5"/>
                    <a:pt x="132" y="0"/>
                    <a:pt x="116" y="0"/>
                  </a:cubicBezTo>
                  <a:cubicBezTo>
                    <a:pt x="91" y="0"/>
                    <a:pt x="74" y="16"/>
                    <a:pt x="66" y="26"/>
                  </a:cubicBezTo>
                  <a:cubicBezTo>
                    <a:pt x="64" y="7"/>
                    <a:pt x="46" y="0"/>
                    <a:pt x="35" y="0"/>
                  </a:cubicBezTo>
                  <a:cubicBezTo>
                    <a:pt x="22" y="0"/>
                    <a:pt x="14" y="10"/>
                    <a:pt x="11" y="17"/>
                  </a:cubicBezTo>
                  <a:cubicBezTo>
                    <a:pt x="4" y="26"/>
                    <a:pt x="0" y="44"/>
                    <a:pt x="0" y="46"/>
                  </a:cubicBezTo>
                  <a:cubicBezTo>
                    <a:pt x="0" y="49"/>
                    <a:pt x="4" y="49"/>
                    <a:pt x="5" y="49"/>
                  </a:cubicBezTo>
                  <a:cubicBezTo>
                    <a:pt x="10" y="49"/>
                    <a:pt x="10" y="48"/>
                    <a:pt x="12" y="41"/>
                  </a:cubicBezTo>
                  <a:cubicBezTo>
                    <a:pt x="17" y="23"/>
                    <a:pt x="22" y="8"/>
                    <a:pt x="34" y="8"/>
                  </a:cubicBezTo>
                  <a:cubicBezTo>
                    <a:pt x="41" y="8"/>
                    <a:pt x="43" y="14"/>
                    <a:pt x="43" y="23"/>
                  </a:cubicBezTo>
                  <a:cubicBezTo>
                    <a:pt x="43" y="29"/>
                    <a:pt x="41" y="40"/>
                    <a:pt x="38" y="48"/>
                  </a:cubicBezTo>
                  <a:cubicBezTo>
                    <a:pt x="36" y="55"/>
                    <a:pt x="34" y="68"/>
                    <a:pt x="31" y="74"/>
                  </a:cubicBezTo>
                  <a:lnTo>
                    <a:pt x="22" y="11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5" name="Freeform 77">
              <a:extLst>
                <a:ext uri="{FF2B5EF4-FFF2-40B4-BE49-F238E27FC236}">
                  <a16:creationId xmlns:a16="http://schemas.microsoft.com/office/drawing/2014/main" id="{7533E5E8-0407-4FC9-91EB-AF9FCEECBE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9" y="2715"/>
              <a:ext cx="21" cy="95"/>
            </a:xfrm>
            <a:custGeom>
              <a:avLst/>
              <a:gdLst>
                <a:gd name="T0" fmla="*/ 98 w 99"/>
                <a:gd name="T1" fmla="*/ 211 h 423"/>
                <a:gd name="T2" fmla="*/ 71 w 99"/>
                <a:gd name="T3" fmla="*/ 79 h 423"/>
                <a:gd name="T4" fmla="*/ 4 w 99"/>
                <a:gd name="T5" fmla="*/ 0 h 423"/>
                <a:gd name="T6" fmla="*/ 0 w 99"/>
                <a:gd name="T7" fmla="*/ 4 h 423"/>
                <a:gd name="T8" fmla="*/ 7 w 99"/>
                <a:gd name="T9" fmla="*/ 14 h 423"/>
                <a:gd name="T10" fmla="*/ 74 w 99"/>
                <a:gd name="T11" fmla="*/ 211 h 423"/>
                <a:gd name="T12" fmla="*/ 6 w 99"/>
                <a:gd name="T13" fmla="*/ 411 h 423"/>
                <a:gd name="T14" fmla="*/ 0 w 99"/>
                <a:gd name="T15" fmla="*/ 419 h 423"/>
                <a:gd name="T16" fmla="*/ 4 w 99"/>
                <a:gd name="T17" fmla="*/ 422 h 423"/>
                <a:gd name="T18" fmla="*/ 72 w 99"/>
                <a:gd name="T19" fmla="*/ 339 h 423"/>
                <a:gd name="T20" fmla="*/ 98 w 99"/>
                <a:gd name="T21" fmla="*/ 211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" h="423">
                  <a:moveTo>
                    <a:pt x="98" y="211"/>
                  </a:moveTo>
                  <a:cubicBezTo>
                    <a:pt x="98" y="179"/>
                    <a:pt x="94" y="127"/>
                    <a:pt x="71" y="79"/>
                  </a:cubicBezTo>
                  <a:cubicBezTo>
                    <a:pt x="46" y="28"/>
                    <a:pt x="8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0" y="7"/>
                    <a:pt x="7" y="14"/>
                  </a:cubicBezTo>
                  <a:cubicBezTo>
                    <a:pt x="50" y="55"/>
                    <a:pt x="74" y="122"/>
                    <a:pt x="74" y="211"/>
                  </a:cubicBezTo>
                  <a:cubicBezTo>
                    <a:pt x="74" y="283"/>
                    <a:pt x="59" y="359"/>
                    <a:pt x="6" y="411"/>
                  </a:cubicBezTo>
                  <a:cubicBezTo>
                    <a:pt x="0" y="416"/>
                    <a:pt x="0" y="417"/>
                    <a:pt x="0" y="419"/>
                  </a:cubicBezTo>
                  <a:cubicBezTo>
                    <a:pt x="0" y="421"/>
                    <a:pt x="2" y="422"/>
                    <a:pt x="4" y="422"/>
                  </a:cubicBezTo>
                  <a:cubicBezTo>
                    <a:pt x="8" y="422"/>
                    <a:pt x="47" y="393"/>
                    <a:pt x="72" y="339"/>
                  </a:cubicBezTo>
                  <a:cubicBezTo>
                    <a:pt x="94" y="294"/>
                    <a:pt x="98" y="247"/>
                    <a:pt x="98" y="21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6" name="Freeform 78">
              <a:extLst>
                <a:ext uri="{FF2B5EF4-FFF2-40B4-BE49-F238E27FC236}">
                  <a16:creationId xmlns:a16="http://schemas.microsoft.com/office/drawing/2014/main" id="{745C2F8A-ADF8-48D8-A780-7AC675FDE4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" y="2703"/>
              <a:ext cx="29" cy="44"/>
            </a:xfrm>
            <a:custGeom>
              <a:avLst/>
              <a:gdLst>
                <a:gd name="T0" fmla="*/ 132 w 133"/>
                <a:gd name="T1" fmla="*/ 143 h 198"/>
                <a:gd name="T2" fmla="*/ 121 w 133"/>
                <a:gd name="T3" fmla="*/ 143 h 198"/>
                <a:gd name="T4" fmla="*/ 113 w 133"/>
                <a:gd name="T5" fmla="*/ 170 h 198"/>
                <a:gd name="T6" fmla="*/ 84 w 133"/>
                <a:gd name="T7" fmla="*/ 172 h 198"/>
                <a:gd name="T8" fmla="*/ 30 w 133"/>
                <a:gd name="T9" fmla="*/ 172 h 198"/>
                <a:gd name="T10" fmla="*/ 89 w 133"/>
                <a:gd name="T11" fmla="*/ 122 h 198"/>
                <a:gd name="T12" fmla="*/ 132 w 133"/>
                <a:gd name="T13" fmla="*/ 58 h 198"/>
                <a:gd name="T14" fmla="*/ 61 w 133"/>
                <a:gd name="T15" fmla="*/ 0 h 198"/>
                <a:gd name="T16" fmla="*/ 0 w 133"/>
                <a:gd name="T17" fmla="*/ 53 h 198"/>
                <a:gd name="T18" fmla="*/ 16 w 133"/>
                <a:gd name="T19" fmla="*/ 70 h 198"/>
                <a:gd name="T20" fmla="*/ 31 w 133"/>
                <a:gd name="T21" fmla="*/ 54 h 198"/>
                <a:gd name="T22" fmla="*/ 14 w 133"/>
                <a:gd name="T23" fmla="*/ 38 h 198"/>
                <a:gd name="T24" fmla="*/ 58 w 133"/>
                <a:gd name="T25" fmla="*/ 11 h 198"/>
                <a:gd name="T26" fmla="*/ 103 w 133"/>
                <a:gd name="T27" fmla="*/ 58 h 198"/>
                <a:gd name="T28" fmla="*/ 74 w 133"/>
                <a:gd name="T29" fmla="*/ 115 h 198"/>
                <a:gd name="T30" fmla="*/ 2 w 133"/>
                <a:gd name="T31" fmla="*/ 185 h 198"/>
                <a:gd name="T32" fmla="*/ 0 w 133"/>
                <a:gd name="T33" fmla="*/ 197 h 198"/>
                <a:gd name="T34" fmla="*/ 122 w 133"/>
                <a:gd name="T35" fmla="*/ 197 h 198"/>
                <a:gd name="T36" fmla="*/ 132 w 133"/>
                <a:gd name="T37" fmla="*/ 14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3" h="198">
                  <a:moveTo>
                    <a:pt x="132" y="143"/>
                  </a:moveTo>
                  <a:lnTo>
                    <a:pt x="121" y="143"/>
                  </a:lnTo>
                  <a:cubicBezTo>
                    <a:pt x="120" y="150"/>
                    <a:pt x="118" y="167"/>
                    <a:pt x="113" y="170"/>
                  </a:cubicBezTo>
                  <a:cubicBezTo>
                    <a:pt x="112" y="172"/>
                    <a:pt x="89" y="172"/>
                    <a:pt x="84" y="172"/>
                  </a:cubicBezTo>
                  <a:lnTo>
                    <a:pt x="30" y="172"/>
                  </a:lnTo>
                  <a:cubicBezTo>
                    <a:pt x="60" y="144"/>
                    <a:pt x="71" y="137"/>
                    <a:pt x="89" y="122"/>
                  </a:cubicBezTo>
                  <a:cubicBezTo>
                    <a:pt x="112" y="104"/>
                    <a:pt x="132" y="86"/>
                    <a:pt x="132" y="58"/>
                  </a:cubicBezTo>
                  <a:cubicBezTo>
                    <a:pt x="132" y="22"/>
                    <a:pt x="100" y="0"/>
                    <a:pt x="61" y="0"/>
                  </a:cubicBezTo>
                  <a:cubicBezTo>
                    <a:pt x="25" y="0"/>
                    <a:pt x="0" y="26"/>
                    <a:pt x="0" y="53"/>
                  </a:cubicBezTo>
                  <a:cubicBezTo>
                    <a:pt x="0" y="68"/>
                    <a:pt x="12" y="70"/>
                    <a:pt x="16" y="70"/>
                  </a:cubicBezTo>
                  <a:cubicBezTo>
                    <a:pt x="23" y="70"/>
                    <a:pt x="31" y="65"/>
                    <a:pt x="31" y="54"/>
                  </a:cubicBezTo>
                  <a:cubicBezTo>
                    <a:pt x="31" y="49"/>
                    <a:pt x="30" y="38"/>
                    <a:pt x="14" y="38"/>
                  </a:cubicBezTo>
                  <a:cubicBezTo>
                    <a:pt x="23" y="17"/>
                    <a:pt x="43" y="11"/>
                    <a:pt x="58" y="11"/>
                  </a:cubicBezTo>
                  <a:cubicBezTo>
                    <a:pt x="88" y="11"/>
                    <a:pt x="103" y="34"/>
                    <a:pt x="103" y="58"/>
                  </a:cubicBezTo>
                  <a:cubicBezTo>
                    <a:pt x="103" y="84"/>
                    <a:pt x="84" y="103"/>
                    <a:pt x="74" y="115"/>
                  </a:cubicBezTo>
                  <a:lnTo>
                    <a:pt x="2" y="185"/>
                  </a:lnTo>
                  <a:cubicBezTo>
                    <a:pt x="0" y="188"/>
                    <a:pt x="0" y="190"/>
                    <a:pt x="0" y="197"/>
                  </a:cubicBezTo>
                  <a:lnTo>
                    <a:pt x="122" y="197"/>
                  </a:lnTo>
                  <a:lnTo>
                    <a:pt x="132" y="14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7" name="Freeform 79">
              <a:extLst>
                <a:ext uri="{FF2B5EF4-FFF2-40B4-BE49-F238E27FC236}">
                  <a16:creationId xmlns:a16="http://schemas.microsoft.com/office/drawing/2014/main" id="{FE285A09-ED91-4252-87A4-6F9CBF7DD9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5" y="2648"/>
              <a:ext cx="25" cy="229"/>
            </a:xfrm>
            <a:custGeom>
              <a:avLst/>
              <a:gdLst>
                <a:gd name="T0" fmla="*/ 89 w 114"/>
                <a:gd name="T1" fmla="*/ 990 h 1013"/>
                <a:gd name="T2" fmla="*/ 0 w 114"/>
                <a:gd name="T3" fmla="*/ 990 h 1013"/>
                <a:gd name="T4" fmla="*/ 0 w 114"/>
                <a:gd name="T5" fmla="*/ 1012 h 1013"/>
                <a:gd name="T6" fmla="*/ 113 w 114"/>
                <a:gd name="T7" fmla="*/ 1012 h 1013"/>
                <a:gd name="T8" fmla="*/ 113 w 114"/>
                <a:gd name="T9" fmla="*/ 0 h 1013"/>
                <a:gd name="T10" fmla="*/ 0 w 114"/>
                <a:gd name="T11" fmla="*/ 0 h 1013"/>
                <a:gd name="T12" fmla="*/ 0 w 114"/>
                <a:gd name="T13" fmla="*/ 23 h 1013"/>
                <a:gd name="T14" fmla="*/ 89 w 114"/>
                <a:gd name="T15" fmla="*/ 23 h 1013"/>
                <a:gd name="T16" fmla="*/ 89 w 114"/>
                <a:gd name="T17" fmla="*/ 990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" h="1013">
                  <a:moveTo>
                    <a:pt x="89" y="990"/>
                  </a:moveTo>
                  <a:lnTo>
                    <a:pt x="0" y="990"/>
                  </a:lnTo>
                  <a:lnTo>
                    <a:pt x="0" y="1012"/>
                  </a:lnTo>
                  <a:lnTo>
                    <a:pt x="113" y="1012"/>
                  </a:lnTo>
                  <a:lnTo>
                    <a:pt x="113" y="0"/>
                  </a:lnTo>
                  <a:lnTo>
                    <a:pt x="0" y="0"/>
                  </a:lnTo>
                  <a:lnTo>
                    <a:pt x="0" y="23"/>
                  </a:lnTo>
                  <a:lnTo>
                    <a:pt x="89" y="23"/>
                  </a:lnTo>
                  <a:lnTo>
                    <a:pt x="89" y="99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138" name="Text Box 80">
            <a:extLst>
              <a:ext uri="{FF2B5EF4-FFF2-40B4-BE49-F238E27FC236}">
                <a16:creationId xmlns:a16="http://schemas.microsoft.com/office/drawing/2014/main" id="{E7FE573A-EAE5-480F-BF22-DE9A0E47B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5244" y="3710108"/>
            <a:ext cx="114300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r>
              <a:rPr lang="en-IN" altLang="en-US" dirty="0"/>
              <a:t>Gaussian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887652EC-9B07-4B26-9E61-5B08BB4BA362}"/>
                  </a:ext>
                </a:extLst>
              </p:cNvPr>
              <p:cNvSpPr txBox="1"/>
              <p:nvPr/>
            </p:nvSpPr>
            <p:spPr>
              <a:xfrm>
                <a:off x="6057194" y="2550027"/>
                <a:ext cx="20651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en-I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</m:t>
                    </m:r>
                  </m:oMath>
                </a14:m>
                <a:r>
                  <a:rPr lang="en-IN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887652EC-9B07-4B26-9E61-5B08BB4BA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194" y="2550027"/>
                <a:ext cx="2065117" cy="369332"/>
              </a:xfrm>
              <a:prstGeom prst="rect">
                <a:avLst/>
              </a:prstGeom>
              <a:blipFill>
                <a:blip r:embed="rId6"/>
                <a:stretch>
                  <a:fillRect l="-3846" r="-6213" b="-344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Speech Bubble: Rectangle 139">
                <a:extLst>
                  <a:ext uri="{FF2B5EF4-FFF2-40B4-BE49-F238E27FC236}">
                    <a16:creationId xmlns:a16="http://schemas.microsoft.com/office/drawing/2014/main" id="{D7D55AD0-1D0E-465E-A94C-4D9751A29673}"/>
                  </a:ext>
                </a:extLst>
              </p:cNvPr>
              <p:cNvSpPr/>
              <p:nvPr/>
            </p:nvSpPr>
            <p:spPr>
              <a:xfrm>
                <a:off x="128706" y="1272544"/>
                <a:ext cx="1561469" cy="832275"/>
              </a:xfrm>
              <a:prstGeom prst="wedgeRectCallout">
                <a:avLst>
                  <a:gd name="adj1" fmla="val 67733"/>
                  <a:gd name="adj2" fmla="val 75049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assumed  generated from a Gaussian with mean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b>
                      <m:sSubPr>
                        <m:ctrlP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0" name="Speech Bubble: Rectangle 139">
                <a:extLst>
                  <a:ext uri="{FF2B5EF4-FFF2-40B4-BE49-F238E27FC236}">
                    <a16:creationId xmlns:a16="http://schemas.microsoft.com/office/drawing/2014/main" id="{D7D55AD0-1D0E-465E-A94C-4D9751A296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06" y="1272544"/>
                <a:ext cx="1561469" cy="832275"/>
              </a:xfrm>
              <a:prstGeom prst="wedgeRectCallout">
                <a:avLst>
                  <a:gd name="adj1" fmla="val 67733"/>
                  <a:gd name="adj2" fmla="val 75049"/>
                </a:avLst>
              </a:prstGeom>
              <a:blipFill>
                <a:blip r:embed="rId7"/>
                <a:stretch>
                  <a:fillRect l="-635" t="-5682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TextBox 140">
            <a:extLst>
              <a:ext uri="{FF2B5EF4-FFF2-40B4-BE49-F238E27FC236}">
                <a16:creationId xmlns:a16="http://schemas.microsoft.com/office/drawing/2014/main" id="{0B755CFB-0148-483B-858D-82B2F47131F6}"/>
              </a:ext>
            </a:extLst>
          </p:cNvPr>
          <p:cNvSpPr txBox="1"/>
          <p:nvPr/>
        </p:nvSpPr>
        <p:spPr>
          <a:xfrm>
            <a:off x="5902407" y="1519225"/>
            <a:ext cx="138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Equivalently:</a:t>
            </a:r>
          </a:p>
        </p:txBody>
      </p:sp>
      <p:sp>
        <p:nvSpPr>
          <p:cNvPr id="142" name="Freeform 53">
            <a:extLst>
              <a:ext uri="{FF2B5EF4-FFF2-40B4-BE49-F238E27FC236}">
                <a16:creationId xmlns:a16="http://schemas.microsoft.com/office/drawing/2014/main" id="{53781883-19A5-4C46-97DA-8EF2CD416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284" y="1842131"/>
            <a:ext cx="576263" cy="1331912"/>
          </a:xfrm>
          <a:custGeom>
            <a:avLst/>
            <a:gdLst>
              <a:gd name="T0" fmla="*/ 1600 w 1601"/>
              <a:gd name="T1" fmla="*/ 3700 h 3701"/>
              <a:gd name="T2" fmla="*/ 700 w 1601"/>
              <a:gd name="T3" fmla="*/ 1500 h 3701"/>
              <a:gd name="T4" fmla="*/ 1500 w 1601"/>
              <a:gd name="T5" fmla="*/ 0 h 3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01" h="3701">
                <a:moveTo>
                  <a:pt x="1600" y="3700"/>
                </a:moveTo>
                <a:cubicBezTo>
                  <a:pt x="1500" y="2700"/>
                  <a:pt x="0" y="2200"/>
                  <a:pt x="700" y="1500"/>
                </a:cubicBezTo>
                <a:cubicBezTo>
                  <a:pt x="1401" y="800"/>
                  <a:pt x="1401" y="800"/>
                  <a:pt x="1500" y="0"/>
                </a:cubicBezTo>
              </a:path>
            </a:pathLst>
          </a:custGeom>
          <a:noFill/>
          <a:ln w="291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43" name="Line 54">
            <a:extLst>
              <a:ext uri="{FF2B5EF4-FFF2-40B4-BE49-F238E27FC236}">
                <a16:creationId xmlns:a16="http://schemas.microsoft.com/office/drawing/2014/main" id="{2447EEF8-2CB9-4DE0-96D8-8601BEB211C6}"/>
              </a:ext>
            </a:extLst>
          </p:cNvPr>
          <p:cNvSpPr>
            <a:spLocks noChangeShapeType="1"/>
          </p:cNvSpPr>
          <p:nvPr/>
        </p:nvSpPr>
        <p:spPr bwMode="auto">
          <a:xfrm>
            <a:off x="5326309" y="1842131"/>
            <a:ext cx="36513" cy="1331912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44" name="Line 56">
            <a:extLst>
              <a:ext uri="{FF2B5EF4-FFF2-40B4-BE49-F238E27FC236}">
                <a16:creationId xmlns:a16="http://schemas.microsoft.com/office/drawing/2014/main" id="{3AA38D75-04F6-43D3-AFFE-96C5891224B0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1022" y="2524756"/>
            <a:ext cx="431800" cy="158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45" name="Line 56">
            <a:extLst>
              <a:ext uri="{FF2B5EF4-FFF2-40B4-BE49-F238E27FC236}">
                <a16:creationId xmlns:a16="http://schemas.microsoft.com/office/drawing/2014/main" id="{34680856-11B0-4490-B255-BFD4FCEC4F3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34800" y="3324417"/>
            <a:ext cx="380037" cy="1769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Speech Bubble: Rectangle 145">
                <a:extLst>
                  <a:ext uri="{FF2B5EF4-FFF2-40B4-BE49-F238E27FC236}">
                    <a16:creationId xmlns:a16="http://schemas.microsoft.com/office/drawing/2014/main" id="{B6436A32-A072-4A48-97F3-D38884A614E5}"/>
                  </a:ext>
                </a:extLst>
              </p:cNvPr>
              <p:cNvSpPr/>
              <p:nvPr/>
            </p:nvSpPr>
            <p:spPr>
              <a:xfrm>
                <a:off x="7374690" y="1078444"/>
                <a:ext cx="2418868" cy="740262"/>
              </a:xfrm>
              <a:prstGeom prst="wedgeRectCallout">
                <a:avLst>
                  <a:gd name="adj1" fmla="val -36932"/>
                  <a:gd name="adj2" fmla="val 73058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 generated from a linear model and then zero mean Gaussian noise added</a:t>
                </a:r>
              </a:p>
            </p:txBody>
          </p:sp>
        </mc:Choice>
        <mc:Fallback xmlns="">
          <p:sp>
            <p:nvSpPr>
              <p:cNvPr id="146" name="Speech Bubble: Rectangle 145">
                <a:extLst>
                  <a:ext uri="{FF2B5EF4-FFF2-40B4-BE49-F238E27FC236}">
                    <a16:creationId xmlns:a16="http://schemas.microsoft.com/office/drawing/2014/main" id="{B6436A32-A072-4A48-97F3-D38884A614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4690" y="1078444"/>
                <a:ext cx="2418868" cy="740262"/>
              </a:xfrm>
              <a:prstGeom prst="wedgeRectCallout">
                <a:avLst>
                  <a:gd name="adj1" fmla="val -36932"/>
                  <a:gd name="adj2" fmla="val 73058"/>
                </a:avLst>
              </a:prstGeom>
              <a:blipFill>
                <a:blip r:embed="rId8"/>
                <a:stretch>
                  <a:fillRect l="-500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5D926FC1-7FD6-4C7C-9245-8FF936BCC984}"/>
                  </a:ext>
                </a:extLst>
              </p:cNvPr>
              <p:cNvSpPr txBox="1"/>
              <p:nvPr/>
            </p:nvSpPr>
            <p:spPr>
              <a:xfrm>
                <a:off x="186138" y="5086677"/>
                <a:ext cx="11265713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IN" sz="2800" dirty="0">
                    <a:latin typeface="Abadi Extra Light" panose="020B0204020104020204" pitchFamily="34" charset="0"/>
                  </a:rPr>
                  <a:t>Several variants of this basic model are possible</a:t>
                </a:r>
              </a:p>
              <a:p>
                <a:pPr marL="914400" lvl="1" indent="-457200">
                  <a:buFont typeface="Wingdings" panose="05000000000000000000" pitchFamily="2" charset="2"/>
                  <a:buChar char="§"/>
                </a:pPr>
                <a:r>
                  <a:rPr lang="en-IN" sz="2800" dirty="0">
                    <a:latin typeface="Abadi Extra Light" panose="020B0204020104020204" pitchFamily="34" charset="0"/>
                  </a:rPr>
                  <a:t>Other distributions to model the additive noise (e.g., Laplace)</a:t>
                </a:r>
              </a:p>
              <a:p>
                <a:pPr marL="914400" lvl="1" indent="-457200">
                  <a:buFont typeface="Wingdings" panose="05000000000000000000" pitchFamily="2" charset="2"/>
                  <a:buChar char="§"/>
                </a:pPr>
                <a:r>
                  <a:rPr lang="en-IN" sz="2800" dirty="0">
                    <a:latin typeface="Abadi Extra Light" panose="020B0204020104020204" pitchFamily="34" charset="0"/>
                  </a:rPr>
                  <a:t>Different noise variance/precision for each output: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sz="28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I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en-IN" sz="2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sz="2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N" sz="2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8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2800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IN" sz="2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IN" sz="2800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IN" sz="2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5D926FC1-7FD6-4C7C-9245-8FF936BCC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38" y="5086677"/>
                <a:ext cx="11265713" cy="1384995"/>
              </a:xfrm>
              <a:prstGeom prst="rect">
                <a:avLst/>
              </a:prstGeom>
              <a:blipFill>
                <a:blip r:embed="rId9"/>
                <a:stretch>
                  <a:fillRect l="-974" t="-4386" b="-1096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4" name="Picture 223">
            <a:extLst>
              <a:ext uri="{FF2B5EF4-FFF2-40B4-BE49-F238E27FC236}">
                <a16:creationId xmlns:a16="http://schemas.microsoft.com/office/drawing/2014/main" id="{5EF6A2DC-21A3-47CD-AAFC-1A307F56A6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68877" y="1487947"/>
            <a:ext cx="1004822" cy="965223"/>
          </a:xfrm>
          <a:prstGeom prst="rect">
            <a:avLst/>
          </a:prstGeom>
        </p:spPr>
      </p:pic>
      <p:sp>
        <p:nvSpPr>
          <p:cNvPr id="225" name="Speech Bubble: Rectangle 224">
            <a:extLst>
              <a:ext uri="{FF2B5EF4-FFF2-40B4-BE49-F238E27FC236}">
                <a16:creationId xmlns:a16="http://schemas.microsoft.com/office/drawing/2014/main" id="{7A81F814-7656-4D7B-8631-5E4F51DA9770}"/>
              </a:ext>
            </a:extLst>
          </p:cNvPr>
          <p:cNvSpPr/>
          <p:nvPr/>
        </p:nvSpPr>
        <p:spPr>
          <a:xfrm>
            <a:off x="8745596" y="1996729"/>
            <a:ext cx="2335832" cy="847187"/>
          </a:xfrm>
          <a:prstGeom prst="wedgeRectCallout">
            <a:avLst>
              <a:gd name="adj1" fmla="val 60074"/>
              <a:gd name="adj2" fmla="val -58329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Note the term in the Gaussian’s exponent – just like a squared error we saw for least squares regression </a:t>
            </a:r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  <a:sym typeface="Wingdings" panose="05000000000000000000" pitchFamily="2" charset="2"/>
              </a:rPr>
              <a:t></a:t>
            </a:r>
            <a:endParaRPr lang="en-IN" sz="1400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  <p:pic>
        <p:nvPicPr>
          <p:cNvPr id="226" name="Picture 225">
            <a:extLst>
              <a:ext uri="{FF2B5EF4-FFF2-40B4-BE49-F238E27FC236}">
                <a16:creationId xmlns:a16="http://schemas.microsoft.com/office/drawing/2014/main" id="{EB9986C8-4681-408B-97BD-33338CE7D2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43335" y="3091041"/>
            <a:ext cx="3680174" cy="2681677"/>
          </a:xfrm>
          <a:prstGeom prst="rect">
            <a:avLst/>
          </a:prstGeom>
        </p:spPr>
      </p:pic>
      <p:sp>
        <p:nvSpPr>
          <p:cNvPr id="227" name="Speech Bubble: Rectangle 226">
            <a:extLst>
              <a:ext uri="{FF2B5EF4-FFF2-40B4-BE49-F238E27FC236}">
                <a16:creationId xmlns:a16="http://schemas.microsoft.com/office/drawing/2014/main" id="{E541435C-9825-4DB5-B390-1D42FE28AA2C}"/>
              </a:ext>
            </a:extLst>
          </p:cNvPr>
          <p:cNvSpPr/>
          <p:nvPr/>
        </p:nvSpPr>
        <p:spPr>
          <a:xfrm>
            <a:off x="6522452" y="3106318"/>
            <a:ext cx="1682336" cy="955686"/>
          </a:xfrm>
          <a:prstGeom prst="wedgeRectCallout">
            <a:avLst>
              <a:gd name="adj1" fmla="val 65655"/>
              <a:gd name="adj2" fmla="val 8011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Using a Laplace distribution would correspond to using an absolute loss</a:t>
            </a:r>
          </a:p>
        </p:txBody>
      </p:sp>
      <p:sp>
        <p:nvSpPr>
          <p:cNvPr id="228" name="Speech Bubble: Rectangle 227">
            <a:extLst>
              <a:ext uri="{FF2B5EF4-FFF2-40B4-BE49-F238E27FC236}">
                <a16:creationId xmlns:a16="http://schemas.microsoft.com/office/drawing/2014/main" id="{7FA80A57-34BF-496C-8EFF-1DA99C00901F}"/>
              </a:ext>
            </a:extLst>
          </p:cNvPr>
          <p:cNvSpPr/>
          <p:nvPr/>
        </p:nvSpPr>
        <p:spPr>
          <a:xfrm>
            <a:off x="8584124" y="6475463"/>
            <a:ext cx="1710859" cy="265197"/>
          </a:xfrm>
          <a:prstGeom prst="wedgeRectCallout">
            <a:avLst>
              <a:gd name="adj1" fmla="val 70666"/>
              <a:gd name="adj2" fmla="val -42273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Heteroskedastic noise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Speech Bubble: Rectangle 228">
                <a:extLst>
                  <a:ext uri="{FF2B5EF4-FFF2-40B4-BE49-F238E27FC236}">
                    <a16:creationId xmlns:a16="http://schemas.microsoft.com/office/drawing/2014/main" id="{4531658A-94F9-44E4-BE3A-4564E961B447}"/>
                  </a:ext>
                </a:extLst>
              </p:cNvPr>
              <p:cNvSpPr/>
              <p:nvPr/>
            </p:nvSpPr>
            <p:spPr>
              <a:xfrm>
                <a:off x="9304641" y="386327"/>
                <a:ext cx="2820684" cy="631025"/>
              </a:xfrm>
              <a:prstGeom prst="wedgeRectCallout">
                <a:avLst>
                  <a:gd name="adj1" fmla="val -36932"/>
                  <a:gd name="adj2" fmla="val 73058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Defines our </a:t>
                </a:r>
                <a:r>
                  <a:rPr lang="en-IN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likelihood model</a:t>
                </a:r>
                <a:r>
                  <a:rPr lang="en-IN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I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I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IN" b="1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IN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- Gaussian</a:t>
                </a:r>
              </a:p>
            </p:txBody>
          </p:sp>
        </mc:Choice>
        <mc:Fallback xmlns="">
          <p:sp>
            <p:nvSpPr>
              <p:cNvPr id="229" name="Speech Bubble: Rectangle 228">
                <a:extLst>
                  <a:ext uri="{FF2B5EF4-FFF2-40B4-BE49-F238E27FC236}">
                    <a16:creationId xmlns:a16="http://schemas.microsoft.com/office/drawing/2014/main" id="{4531658A-94F9-44E4-BE3A-4564E961B4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4641" y="386327"/>
                <a:ext cx="2820684" cy="631025"/>
              </a:xfrm>
              <a:prstGeom prst="wedgeRectCallout">
                <a:avLst>
                  <a:gd name="adj1" fmla="val -36932"/>
                  <a:gd name="adj2" fmla="val 73058"/>
                </a:avLst>
              </a:prstGeom>
              <a:blipFill>
                <a:blip r:embed="rId12"/>
                <a:stretch>
                  <a:fillRect l="-1502" t="-3788" r="-1502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8963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587"/>
    </mc:Choice>
    <mc:Fallback xmlns="">
      <p:transition spd="slow" advTm="3265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4" grpId="0" animBg="1"/>
      <p:bldP spid="34" grpId="1" animBg="1"/>
      <p:bldP spid="44" grpId="0" animBg="1"/>
      <p:bldP spid="45" grpId="0" animBg="1"/>
      <p:bldP spid="3" grpId="0"/>
      <p:bldP spid="106" grpId="0" animBg="1"/>
      <p:bldP spid="107" grpId="0"/>
      <p:bldP spid="108" grpId="0"/>
      <p:bldP spid="109" grpId="0" animBg="1"/>
      <p:bldP spid="110" grpId="0" animBg="1"/>
      <p:bldP spid="138" grpId="0"/>
      <p:bldP spid="139" grpId="0"/>
      <p:bldP spid="140" grpId="0" animBg="1"/>
      <p:bldP spid="141" grpId="0"/>
      <p:bldP spid="142" grpId="0" animBg="1"/>
      <p:bldP spid="143" grpId="0" animBg="1"/>
      <p:bldP spid="144" grpId="0" animBg="1"/>
      <p:bldP spid="145" grpId="0" animBg="1"/>
      <p:bldP spid="146" grpId="0" animBg="1"/>
      <p:bldP spid="225" grpId="0" animBg="1"/>
      <p:bldP spid="227" grpId="0" animBg="1"/>
      <p:bldP spid="228" grpId="0" animBg="1"/>
      <p:bldP spid="22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MLE for Probabilistic Linear Regression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31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Since each likelihood term is a Gaussian, we have</a:t>
                </a:r>
                <a:endParaRPr lang="en-GB" sz="2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dirty="0"/>
                  <a:t>           </a:t>
                </a: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Thus the overall likelihood (assuming </a:t>
                </a:r>
                <a:r>
                  <a:rPr lang="en-GB" sz="2600" dirty="0" err="1">
                    <a:latin typeface="Abadi Extra Light" panose="020B0204020104020204" pitchFamily="34" charset="0"/>
                  </a:rPr>
                  <a:t>i.i.d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. responses) will be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Log-likelihood (ignoring constants </a:t>
                </a:r>
                <a:r>
                  <a:rPr lang="en-GB" sz="2600" dirty="0" err="1">
                    <a:latin typeface="Abadi Extra Light" panose="020B0204020104020204" pitchFamily="34" charset="0"/>
                  </a:rPr>
                  <a:t>w.r.t.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600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Negative log likelihood (NLL) in this case is similar to </a:t>
                </a:r>
                <a:r>
                  <a:rPr lang="en-GB" sz="2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squared loss function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5"/>
                <a:stretch>
                  <a:fillRect l="-935" t="-1864" b="-31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54F5CA-8F3B-47EB-9DCE-AB7DFF242CD7}"/>
                  </a:ext>
                </a:extLst>
              </p:cNvPr>
              <p:cNvSpPr txBox="1"/>
              <p:nvPr/>
            </p:nvSpPr>
            <p:spPr>
              <a:xfrm>
                <a:off x="2283754" y="1794362"/>
                <a:ext cx="7148239" cy="909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lang="en-IN" sz="2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IN" sz="2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I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p>
                            <m:sSup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I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</m:e>
                      </m:rad>
                      <m:r>
                        <m:rPr>
                          <m:sty m:val="p"/>
                        </m:rPr>
                        <a:rPr lang="en-IN" sz="2000" i="1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20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IN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IN" sz="20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54F5CA-8F3B-47EB-9DCE-AB7DFF242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3754" y="1794362"/>
                <a:ext cx="7148239" cy="9093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>
            <a:extLst>
              <a:ext uri="{FF2B5EF4-FFF2-40B4-BE49-F238E27FC236}">
                <a16:creationId xmlns:a16="http://schemas.microsoft.com/office/drawing/2014/main" id="{36FA22F1-7949-4AD6-A79D-453F03828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137" y="3343275"/>
            <a:ext cx="8467725" cy="99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77A2331A-49EC-45E4-91CE-85BF78F84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75" y="4856907"/>
            <a:ext cx="5086350" cy="119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B32CF9-D0DA-45A8-90C4-B5B9F0907E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29044" y="5000648"/>
            <a:ext cx="1004822" cy="9652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3F11592B-CA60-4532-90DD-FFBA2F25749C}"/>
                  </a:ext>
                </a:extLst>
              </p:cNvPr>
              <p:cNvSpPr/>
              <p:nvPr/>
            </p:nvSpPr>
            <p:spPr>
              <a:xfrm>
                <a:off x="8478317" y="4630522"/>
                <a:ext cx="2378731" cy="1418235"/>
              </a:xfrm>
              <a:prstGeom prst="wedgeRectCallout">
                <a:avLst>
                  <a:gd name="adj1" fmla="val 68504"/>
                  <a:gd name="adj2" fmla="val 8707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MLE for probabilistic linear regression with Gaussian noise is equivalent to least squares regression without any regularization (with solution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𝐿𝐸</m:t>
                        </m:r>
                      </m:sub>
                    </m:sSub>
                    <m:r>
                      <a:rPr lang="en-IN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I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I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IN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I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IN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sz="1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GB" sz="14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3F11592B-CA60-4532-90DD-FFBA2F257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8317" y="4630522"/>
                <a:ext cx="2378731" cy="1418235"/>
              </a:xfrm>
              <a:prstGeom prst="wedgeRectCallout">
                <a:avLst>
                  <a:gd name="adj1" fmla="val 68504"/>
                  <a:gd name="adj2" fmla="val 8707"/>
                </a:avLst>
              </a:prstGeom>
              <a:blipFill>
                <a:blip r:embed="rId10"/>
                <a:stretch>
                  <a:fillRect l="-427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peech Bubble: Rectangle 12">
                <a:extLst>
                  <a:ext uri="{FF2B5EF4-FFF2-40B4-BE49-F238E27FC236}">
                    <a16:creationId xmlns:a16="http://schemas.microsoft.com/office/drawing/2014/main" id="{2F72EA0C-AAED-40A2-88D1-FE88A303C387}"/>
                  </a:ext>
                </a:extLst>
              </p:cNvPr>
              <p:cNvSpPr/>
              <p:nvPr/>
            </p:nvSpPr>
            <p:spPr>
              <a:xfrm>
                <a:off x="767842" y="2266702"/>
                <a:ext cx="1444187" cy="607182"/>
              </a:xfrm>
              <a:prstGeom prst="wedgeRectCallout">
                <a:avLst>
                  <a:gd name="adj1" fmla="val 90269"/>
                  <a:gd name="adj2" fmla="val 4001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Omitting </a:t>
                </a:r>
                <a14:m>
                  <m:oMath xmlns:m="http://schemas.openxmlformats.org/officeDocument/2006/math"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from the conditioning side for brevity</a:t>
                </a:r>
                <a:endParaRPr lang="en-GB" sz="14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13" name="Speech Bubble: Rectangle 12">
                <a:extLst>
                  <a:ext uri="{FF2B5EF4-FFF2-40B4-BE49-F238E27FC236}">
                    <a16:creationId xmlns:a16="http://schemas.microsoft.com/office/drawing/2014/main" id="{2F72EA0C-AAED-40A2-88D1-FE88A303C3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842" y="2266702"/>
                <a:ext cx="1444187" cy="607182"/>
              </a:xfrm>
              <a:prstGeom prst="wedgeRectCallout">
                <a:avLst>
                  <a:gd name="adj1" fmla="val 90269"/>
                  <a:gd name="adj2" fmla="val 4001"/>
                </a:avLst>
              </a:prstGeom>
              <a:blipFill>
                <a:blip r:embed="rId11"/>
                <a:stretch>
                  <a:fillRect l="-578" t="-10784" b="-18627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Speech Bubble: Rectangle 13">
                <a:extLst>
                  <a:ext uri="{FF2B5EF4-FFF2-40B4-BE49-F238E27FC236}">
                    <a16:creationId xmlns:a16="http://schemas.microsoft.com/office/drawing/2014/main" id="{EC70E61E-07DB-4901-933E-ED704E441465}"/>
                  </a:ext>
                </a:extLst>
              </p:cNvPr>
              <p:cNvSpPr/>
              <p:nvPr/>
            </p:nvSpPr>
            <p:spPr>
              <a:xfrm>
                <a:off x="389070" y="1494420"/>
                <a:ext cx="2523211" cy="599883"/>
              </a:xfrm>
              <a:prstGeom prst="wedgeRectCallout">
                <a:avLst>
                  <a:gd name="adj1" fmla="val 48609"/>
                  <a:gd name="adj2" fmla="val 68605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Also 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is fixed here but the likelihood depend on it, so it is being conditioned on</a:t>
                </a:r>
                <a:endParaRPr lang="en-GB" sz="1400" b="1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14" name="Speech Bubble: Rectangle 13">
                <a:extLst>
                  <a:ext uri="{FF2B5EF4-FFF2-40B4-BE49-F238E27FC236}">
                    <a16:creationId xmlns:a16="http://schemas.microsoft.com/office/drawing/2014/main" id="{EC70E61E-07DB-4901-933E-ED704E4414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70" y="1494420"/>
                <a:ext cx="2523211" cy="599883"/>
              </a:xfrm>
              <a:prstGeom prst="wedgeRectCallout">
                <a:avLst>
                  <a:gd name="adj1" fmla="val 48609"/>
                  <a:gd name="adj2" fmla="val 68605"/>
                </a:avLst>
              </a:prstGeom>
              <a:blipFill>
                <a:blip r:embed="rId12"/>
                <a:stretch>
                  <a:fillRect l="-474" t="-9016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peech Bubble: Rectangle 14">
                <a:extLst>
                  <a:ext uri="{FF2B5EF4-FFF2-40B4-BE49-F238E27FC236}">
                    <a16:creationId xmlns:a16="http://schemas.microsoft.com/office/drawing/2014/main" id="{50EE8F68-71FC-428B-946C-6D6D8FD215E1}"/>
                  </a:ext>
                </a:extLst>
              </p:cNvPr>
              <p:cNvSpPr/>
              <p:nvPr/>
            </p:nvSpPr>
            <p:spPr>
              <a:xfrm>
                <a:off x="9382755" y="2297355"/>
                <a:ext cx="2694832" cy="965223"/>
              </a:xfrm>
              <a:prstGeom prst="wedgeRectCallout">
                <a:avLst>
                  <a:gd name="adj1" fmla="val -39383"/>
                  <a:gd name="adj2" fmla="val 66770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Exercise: Verify that you can also write the overall likelihood as a single </a:t>
                </a:r>
                <a14:m>
                  <m:oMath xmlns:m="http://schemas.openxmlformats.org/officeDocument/2006/math"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dimensional Gaussian with mean </a:t>
                </a:r>
                <a14:m>
                  <m:oMath xmlns:m="http://schemas.openxmlformats.org/officeDocument/2006/math">
                    <m:r>
                      <a:rPr lang="en-IN" sz="1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𝑿𝒘</m:t>
                    </m:r>
                  </m:oMath>
                </a14:m>
                <a:r>
                  <a:rPr lang="en-GB" sz="1400" b="1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</a:t>
                </a:r>
                <a:r>
                  <a:rPr lang="en-GB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and </a:t>
                </a:r>
                <a:r>
                  <a:rPr lang="en-GB" sz="1400" dirty="0" err="1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cov</a:t>
                </a:r>
                <a:r>
                  <a:rPr lang="en-GB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.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GB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</a:t>
                </a:r>
                <a:endParaRPr lang="en-GB" sz="1400" b="1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15" name="Speech Bubble: Rectangle 14">
                <a:extLst>
                  <a:ext uri="{FF2B5EF4-FFF2-40B4-BE49-F238E27FC236}">
                    <a16:creationId xmlns:a16="http://schemas.microsoft.com/office/drawing/2014/main" id="{50EE8F68-71FC-428B-946C-6D6D8FD215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2755" y="2297355"/>
                <a:ext cx="2694832" cy="965223"/>
              </a:xfrm>
              <a:prstGeom prst="wedgeRectCallout">
                <a:avLst>
                  <a:gd name="adj1" fmla="val -39383"/>
                  <a:gd name="adj2" fmla="val 66770"/>
                </a:avLst>
              </a:prstGeom>
              <a:blipFill>
                <a:blip r:embed="rId13"/>
                <a:stretch>
                  <a:fillRect l="-449" r="-449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198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9631"/>
    </mc:Choice>
    <mc:Fallback xmlns="">
      <p:transition spd="slow" advTm="2696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 animBg="1"/>
      <p:bldP spid="13" grpId="0" animBg="1"/>
      <p:bldP spid="14" grpId="0" animBg="1"/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464B3-E445-42AA-E123-8E8862184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4985D-135C-DEC1-2824-8A12C54FF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400" b="0" i="0" u="none" strike="noStrike" baseline="0" dirty="0"/>
              <a:t>A person arrives at the emergency room with a set of symptoms that could possibly be attributed to one of three medical conditions. </a:t>
            </a:r>
          </a:p>
          <a:p>
            <a:pPr lvl="1"/>
            <a:r>
              <a:rPr lang="en-US" sz="2000" dirty="0"/>
              <a:t>{Stroke, Drug Overdose, Epileptic Seizure}</a:t>
            </a:r>
          </a:p>
          <a:p>
            <a:pPr lvl="1"/>
            <a:r>
              <a:rPr lang="en-US" sz="2000" b="0" i="0" u="none" strike="noStrike" baseline="0" dirty="0"/>
              <a:t>Which of the three conditions does the individual have?</a:t>
            </a:r>
          </a:p>
          <a:p>
            <a:pPr algn="l"/>
            <a:r>
              <a:rPr lang="en-US" sz="2400" b="0" i="0" u="none" strike="noStrike" baseline="0" dirty="0"/>
              <a:t>An online banking service must be able to determine whether or not a transaction being performed on the site is fraudulent, on the basis of the user’s IP address, past transaction history, and so forth.</a:t>
            </a:r>
          </a:p>
          <a:p>
            <a:pPr algn="l"/>
            <a:r>
              <a:rPr lang="en-US" sz="2400" b="0" i="0" u="none" strike="noStrike" baseline="0" dirty="0"/>
              <a:t>On the basis of DNA sequence data for a number of patients with and without a given disease, a biologist would like to figure out which DNA mutations are deleterious (disease-causing) and which are not.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52534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0DF5D-0697-6941-0997-9C5BF49A2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linear regression for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232C3-3090-E863-8299-A63D62E4B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ordering possible</a:t>
            </a:r>
          </a:p>
          <a:p>
            <a:pPr lvl="1"/>
            <a:r>
              <a:rPr lang="en-US" dirty="0"/>
              <a:t>Say, we encode: Stroke=1, Drug Overdose=2, Epileptic Seizure =3</a:t>
            </a:r>
          </a:p>
          <a:p>
            <a:pPr lvl="1"/>
            <a:r>
              <a:rPr lang="en-US" dirty="0"/>
              <a:t>Is “drug overdose” midway between “Stroke” and Seizure?</a:t>
            </a:r>
          </a:p>
          <a:p>
            <a:r>
              <a:rPr lang="en-US" dirty="0"/>
              <a:t>Linear Regression predictions can be –</a:t>
            </a:r>
            <a:r>
              <a:rPr lang="en-US" dirty="0" err="1"/>
              <a:t>ve</a:t>
            </a:r>
            <a:r>
              <a:rPr lang="en-US" dirty="0"/>
              <a:t> and also outside the desired range for some values of input. How can we control that?</a:t>
            </a:r>
          </a:p>
        </p:txBody>
      </p:sp>
    </p:spTree>
    <p:extLst>
      <p:ext uri="{BB962C8B-B14F-4D97-AF65-F5344CB8AC3E}">
        <p14:creationId xmlns:p14="http://schemas.microsoft.com/office/powerpoint/2010/main" val="40055511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09033-B922-59C5-FDD2-5962A0D11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B577C1-9E2A-784F-9C98-96DC12531C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6823" y="1860459"/>
                <a:ext cx="5257800" cy="4351338"/>
              </a:xfrm>
            </p:spPr>
            <p:txBody>
              <a:bodyPr/>
              <a:lstStyle/>
              <a:p>
                <a:r>
                  <a:rPr lang="en-US" dirty="0"/>
                  <a:t>Let’s take a dataset: Loan default</a:t>
                </a:r>
              </a:p>
              <a:p>
                <a:r>
                  <a:rPr lang="en-US" dirty="0"/>
                  <a:t>We wish to compute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[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𝐷𝑒𝑓𝑎𝑢𝑙𝑡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𝑌𝑒𝑠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𝐵𝑎𝑙𝑎𝑛𝑐𝑒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We may model,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B577C1-9E2A-784F-9C98-96DC12531C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6823" y="1860459"/>
                <a:ext cx="5257800" cy="4351338"/>
              </a:xfrm>
              <a:blipFill>
                <a:blip r:embed="rId2"/>
                <a:stretch>
                  <a:fillRect l="-2436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4998E88-DF52-C54F-38E5-D07AE0FB5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810" y="1506583"/>
            <a:ext cx="6081190" cy="39931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77A6D5-D7B4-8106-2E15-0EC336ACC556}"/>
              </a:ext>
            </a:extLst>
          </p:cNvPr>
          <p:cNvSpPr txBox="1"/>
          <p:nvPr/>
        </p:nvSpPr>
        <p:spPr>
          <a:xfrm>
            <a:off x="838200" y="5842465"/>
            <a:ext cx="1083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What is the problem with this approach?</a:t>
            </a:r>
          </a:p>
        </p:txBody>
      </p:sp>
    </p:spTree>
    <p:extLst>
      <p:ext uri="{BB962C8B-B14F-4D97-AF65-F5344CB8AC3E}">
        <p14:creationId xmlns:p14="http://schemas.microsoft.com/office/powerpoint/2010/main" val="35717040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EB1BA-743E-7574-AED9-E5C98A109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Function/Odds/</a:t>
            </a:r>
            <a:r>
              <a:rPr lang="en-US" dirty="0" err="1"/>
              <a:t>LogOdds</a:t>
            </a:r>
            <a:r>
              <a:rPr lang="en-US" dirty="0"/>
              <a:t>/Logit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82642-1A13-D33B-B2D4-30883F1B5E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944983"/>
                <a:ext cx="10515600" cy="223198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		[Logistic Function]</a:t>
                </a:r>
              </a:p>
              <a:p>
                <a:r>
                  <a:rPr lang="en-US" dirty="0"/>
                  <a:t>Odds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p>
                    </m:sSup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0" dirty="0"/>
                  <a:t>	[Log-odds/Logit]</a:t>
                </a:r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82642-1A13-D33B-B2D4-30883F1B5E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944983"/>
                <a:ext cx="10515600" cy="2231980"/>
              </a:xfrm>
              <a:blipFill>
                <a:blip r:embed="rId2"/>
                <a:stretch>
                  <a:fillRect l="-1043" b="-1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8237121-3315-A515-4A16-5FFDEEFB6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466" y="1577477"/>
            <a:ext cx="6048084" cy="236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127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Logistic Regression (LR)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36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A probabilistic model for binary classification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Learns the PMF of the output label given the input, i.e.,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i="1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b="1" i="1" dirty="0" err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A </a:t>
                </a:r>
                <a:r>
                  <a:rPr lang="en-GB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discriminative model</a:t>
                </a:r>
                <a:r>
                  <a:rPr lang="en-GB" dirty="0">
                    <a:latin typeface="Abadi Extra Light" panose="020B0204020104020204" pitchFamily="34" charset="0"/>
                  </a:rPr>
                  <a:t>: Does not model inputs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(only relationship b/w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Uses the </a:t>
                </a:r>
                <a:r>
                  <a:rPr lang="en-GB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sigmoid function</a:t>
                </a:r>
                <a:r>
                  <a:rPr lang="en-GB" dirty="0">
                    <a:latin typeface="Abadi Extra Light" panose="020B0204020104020204" pitchFamily="34" charset="0"/>
                  </a:rPr>
                  <a:t> to define the conditional probability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being 1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is the </a:t>
                </a:r>
                <a:r>
                  <a:rPr lang="en-GB" u="sng" dirty="0">
                    <a:latin typeface="Abadi Extra Light" panose="020B0204020104020204" pitchFamily="34" charset="0"/>
                  </a:rPr>
                  <a:t>score</a:t>
                </a:r>
                <a:r>
                  <a:rPr lang="en-GB" dirty="0">
                    <a:latin typeface="Abadi Extra Light" panose="020B0204020104020204" pitchFamily="34" charset="0"/>
                  </a:rPr>
                  <a:t> for input </a:t>
                </a:r>
                <a14:m>
                  <m:oMath xmlns:m="http://schemas.openxmlformats.org/officeDocument/2006/math">
                    <m:r>
                      <a:rPr lang="en-IN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. The sigmoid turns it into a probability</a:t>
                </a:r>
              </a:p>
              <a:p>
                <a:pPr marL="0" indent="0">
                  <a:buNone/>
                </a:pPr>
                <a:endParaRPr lang="en-IN" sz="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dirty="0"/>
                  <a:t>           </a:t>
                </a: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935" t="-1864" r="-4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ADDF2A6D-DE23-4371-87D5-02EEC266E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2931" y="508570"/>
            <a:ext cx="1004822" cy="965223"/>
          </a:xfrm>
          <a:prstGeom prst="rect">
            <a:avLst/>
          </a:prstGeom>
        </p:spPr>
      </p:pic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F90E3497-3935-4EEA-A385-E07EEF824FF3}"/>
              </a:ext>
            </a:extLst>
          </p:cNvPr>
          <p:cNvSpPr/>
          <p:nvPr/>
        </p:nvSpPr>
        <p:spPr>
          <a:xfrm>
            <a:off x="9171694" y="857573"/>
            <a:ext cx="2095116" cy="965223"/>
          </a:xfrm>
          <a:prstGeom prst="wedgeRectCallout">
            <a:avLst>
              <a:gd name="adj1" fmla="val 67421"/>
              <a:gd name="adj2" fmla="val -42181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The word “regression” is a misnomer. Both are classification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416940-6D98-4DE4-A609-D9EB0A7DB934}"/>
                  </a:ext>
                </a:extLst>
              </p:cNvPr>
              <p:cNvSpPr txBox="1"/>
              <p:nvPr/>
            </p:nvSpPr>
            <p:spPr>
              <a:xfrm>
                <a:off x="851528" y="3244334"/>
                <a:ext cx="41762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IN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416940-6D98-4DE4-A609-D9EB0A7D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28" y="3244334"/>
                <a:ext cx="4176271" cy="369332"/>
              </a:xfrm>
              <a:prstGeom prst="rect">
                <a:avLst/>
              </a:prstGeom>
              <a:blipFill>
                <a:blip r:embed="rId5"/>
                <a:stretch>
                  <a:fillRect r="-438" b="-344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64764E-6AF4-449B-AE10-43270D41E8E6}"/>
                  </a:ext>
                </a:extLst>
              </p:cNvPr>
              <p:cNvSpPr txBox="1"/>
              <p:nvPr/>
            </p:nvSpPr>
            <p:spPr>
              <a:xfrm>
                <a:off x="3279514" y="3648561"/>
                <a:ext cx="2535374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IN" sz="2400" i="1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(−</m:t>
                          </m:r>
                          <m:sSup>
                            <m:sSup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IN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64764E-6AF4-449B-AE10-43270D41E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514" y="3648561"/>
                <a:ext cx="2535374" cy="7593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EF6FD72-A113-48E1-84E8-5C509A6D324C}"/>
                  </a:ext>
                </a:extLst>
              </p:cNvPr>
              <p:cNvSpPr txBox="1"/>
              <p:nvPr/>
            </p:nvSpPr>
            <p:spPr>
              <a:xfrm>
                <a:off x="3279514" y="4486102"/>
                <a:ext cx="2306144" cy="8058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400" i="1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IN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IN" sz="2400" i="1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IN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EF6FD72-A113-48E1-84E8-5C509A6D3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514" y="4486102"/>
                <a:ext cx="2306144" cy="8058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E4EFDB34-9AB1-4FE8-9FD1-06B102E7CB61}"/>
              </a:ext>
            </a:extLst>
          </p:cNvPr>
          <p:cNvGrpSpPr/>
          <p:nvPr/>
        </p:nvGrpSpPr>
        <p:grpSpPr>
          <a:xfrm>
            <a:off x="6228471" y="3139604"/>
            <a:ext cx="5593039" cy="2288264"/>
            <a:chOff x="2454442" y="1188485"/>
            <a:chExt cx="7498080" cy="288300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6661ECC-E262-4A79-85CB-3397EF80ADB2}"/>
                </a:ext>
              </a:extLst>
            </p:cNvPr>
            <p:cNvCxnSpPr/>
            <p:nvPr/>
          </p:nvCxnSpPr>
          <p:spPr>
            <a:xfrm>
              <a:off x="6205889" y="1188485"/>
              <a:ext cx="0" cy="28830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5BD0D23-A077-4AFE-A350-F47DDEAC4B26}"/>
                </a:ext>
              </a:extLst>
            </p:cNvPr>
            <p:cNvCxnSpPr/>
            <p:nvPr/>
          </p:nvCxnSpPr>
          <p:spPr>
            <a:xfrm>
              <a:off x="2454442" y="4071486"/>
              <a:ext cx="749808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32A17AB-1AAC-43E5-B90E-4D6E6562BB74}"/>
              </a:ext>
            </a:extLst>
          </p:cNvPr>
          <p:cNvSpPr txBox="1"/>
          <p:nvPr/>
        </p:nvSpPr>
        <p:spPr>
          <a:xfrm>
            <a:off x="9131413" y="5064157"/>
            <a:ext cx="372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0</a:t>
            </a:r>
            <a:endParaRPr lang="en-US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1F8685-9B14-40C8-9496-19DE99AEF5FE}"/>
              </a:ext>
            </a:extLst>
          </p:cNvPr>
          <p:cNvSpPr txBox="1"/>
          <p:nvPr/>
        </p:nvSpPr>
        <p:spPr>
          <a:xfrm>
            <a:off x="9024987" y="4076994"/>
            <a:ext cx="598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0.5</a:t>
            </a:r>
            <a:endParaRPr lang="en-US" sz="2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33CF45-C675-4E4D-9184-E8D386AE69CB}"/>
              </a:ext>
            </a:extLst>
          </p:cNvPr>
          <p:cNvSpPr txBox="1"/>
          <p:nvPr/>
        </p:nvSpPr>
        <p:spPr>
          <a:xfrm>
            <a:off x="8974473" y="3221140"/>
            <a:ext cx="372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1</a:t>
            </a:r>
            <a:endParaRPr lang="en-US" sz="24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E190DB4-2C15-453B-982E-26F4C70A8DCA}"/>
              </a:ext>
            </a:extLst>
          </p:cNvPr>
          <p:cNvCxnSpPr/>
          <p:nvPr/>
        </p:nvCxnSpPr>
        <p:spPr>
          <a:xfrm>
            <a:off x="6228469" y="3315743"/>
            <a:ext cx="5593038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Freeform 7">
            <a:extLst>
              <a:ext uri="{FF2B5EF4-FFF2-40B4-BE49-F238E27FC236}">
                <a16:creationId xmlns:a16="http://schemas.microsoft.com/office/drawing/2014/main" id="{4085FDD7-21AC-4D97-8CD4-FBACBE421FD1}"/>
              </a:ext>
            </a:extLst>
          </p:cNvPr>
          <p:cNvSpPr/>
          <p:nvPr/>
        </p:nvSpPr>
        <p:spPr>
          <a:xfrm>
            <a:off x="6228469" y="3378778"/>
            <a:ext cx="5593038" cy="1967256"/>
          </a:xfrm>
          <a:custGeom>
            <a:avLst/>
            <a:gdLst>
              <a:gd name="connsiteX0" fmla="*/ 0 w 7498080"/>
              <a:gd name="connsiteY0" fmla="*/ 2637322 h 2637322"/>
              <a:gd name="connsiteX1" fmla="*/ 7498080 w 7498080"/>
              <a:gd name="connsiteY1" fmla="*/ 0 h 2637322"/>
              <a:gd name="connsiteX2" fmla="*/ 7498080 w 7498080"/>
              <a:gd name="connsiteY2" fmla="*/ 0 h 2637322"/>
              <a:gd name="connsiteX0" fmla="*/ 0 w 7498080"/>
              <a:gd name="connsiteY0" fmla="*/ 2637322 h 2637322"/>
              <a:gd name="connsiteX1" fmla="*/ 7498080 w 7498080"/>
              <a:gd name="connsiteY1" fmla="*/ 0 h 2637322"/>
              <a:gd name="connsiteX2" fmla="*/ 7498080 w 7498080"/>
              <a:gd name="connsiteY2" fmla="*/ 0 h 2637322"/>
              <a:gd name="connsiteX0" fmla="*/ 0 w 7498080"/>
              <a:gd name="connsiteY0" fmla="*/ 2637322 h 2637322"/>
              <a:gd name="connsiteX1" fmla="*/ 7498080 w 7498080"/>
              <a:gd name="connsiteY1" fmla="*/ 0 h 2637322"/>
              <a:gd name="connsiteX2" fmla="*/ 7498080 w 7498080"/>
              <a:gd name="connsiteY2" fmla="*/ 0 h 2637322"/>
              <a:gd name="connsiteX0" fmla="*/ 0 w 7498080"/>
              <a:gd name="connsiteY0" fmla="*/ 2637322 h 2637322"/>
              <a:gd name="connsiteX1" fmla="*/ 7498080 w 7498080"/>
              <a:gd name="connsiteY1" fmla="*/ 0 h 2637322"/>
              <a:gd name="connsiteX2" fmla="*/ 7498080 w 7498080"/>
              <a:gd name="connsiteY2" fmla="*/ 0 h 2637322"/>
              <a:gd name="connsiteX0" fmla="*/ 0 w 7498080"/>
              <a:gd name="connsiteY0" fmla="*/ 2637322 h 2637322"/>
              <a:gd name="connsiteX1" fmla="*/ 7498080 w 7498080"/>
              <a:gd name="connsiteY1" fmla="*/ 0 h 2637322"/>
              <a:gd name="connsiteX2" fmla="*/ 7498080 w 7498080"/>
              <a:gd name="connsiteY2" fmla="*/ 0 h 2637322"/>
              <a:gd name="connsiteX0" fmla="*/ 0 w 7498080"/>
              <a:gd name="connsiteY0" fmla="*/ 2637322 h 2637322"/>
              <a:gd name="connsiteX1" fmla="*/ 7498080 w 7498080"/>
              <a:gd name="connsiteY1" fmla="*/ 0 h 2637322"/>
              <a:gd name="connsiteX2" fmla="*/ 7498080 w 7498080"/>
              <a:gd name="connsiteY2" fmla="*/ 0 h 2637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98080" h="2637322">
                <a:moveTo>
                  <a:pt x="0" y="2637322"/>
                </a:moveTo>
                <a:cubicBezTo>
                  <a:pt x="5637196" y="2624488"/>
                  <a:pt x="1880135" y="3208"/>
                  <a:pt x="7498080" y="0"/>
                </a:cubicBezTo>
                <a:lnTo>
                  <a:pt x="7498080" y="0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9466A81-1F73-4130-84FD-58D1BCDCD1C0}"/>
                  </a:ext>
                </a:extLst>
              </p:cNvPr>
              <p:cNvSpPr txBox="1"/>
              <p:nvPr/>
            </p:nvSpPr>
            <p:spPr>
              <a:xfrm>
                <a:off x="8396623" y="3308224"/>
                <a:ext cx="5778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IN" sz="2800" dirty="0"/>
                  <a:t>(</a:t>
                </a:r>
                <a:r>
                  <a:rPr lang="en-IN" sz="2800" i="1" dirty="0"/>
                  <a:t>z</a:t>
                </a:r>
                <a:r>
                  <a:rPr lang="en-IN" sz="2800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9466A81-1F73-4130-84FD-58D1BCDCD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623" y="3308224"/>
                <a:ext cx="577850" cy="430887"/>
              </a:xfrm>
              <a:prstGeom prst="rect">
                <a:avLst/>
              </a:prstGeom>
              <a:blipFill>
                <a:blip r:embed="rId8"/>
                <a:stretch>
                  <a:fillRect t="-24286" r="-37895" b="-514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6713A1-AB59-4439-9F36-443FF1EB935A}"/>
                  </a:ext>
                </a:extLst>
              </p:cNvPr>
              <p:cNvSpPr txBox="1"/>
              <p:nvPr/>
            </p:nvSpPr>
            <p:spPr>
              <a:xfrm>
                <a:off x="11494439" y="5346034"/>
                <a:ext cx="22281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IN" sz="2800" i="1" dirty="0"/>
                        <m:t>z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6713A1-AB59-4439-9F36-443FF1EB9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4439" y="5346034"/>
                <a:ext cx="222817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Speech Bubble: Rectangle 35">
            <a:extLst>
              <a:ext uri="{FF2B5EF4-FFF2-40B4-BE49-F238E27FC236}">
                <a16:creationId xmlns:a16="http://schemas.microsoft.com/office/drawing/2014/main" id="{3A78C9E7-06DA-41AC-AD8B-D55D1E444ECE}"/>
              </a:ext>
            </a:extLst>
          </p:cNvPr>
          <p:cNvSpPr/>
          <p:nvPr/>
        </p:nvSpPr>
        <p:spPr>
          <a:xfrm>
            <a:off x="1797619" y="5016206"/>
            <a:ext cx="1359215" cy="369332"/>
          </a:xfrm>
          <a:prstGeom prst="wedgeRectCallout">
            <a:avLst>
              <a:gd name="adj1" fmla="val -47161"/>
              <a:gd name="adj2" fmla="val 126653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A linear model</a:t>
            </a:r>
            <a:endParaRPr lang="en-IN" sz="1600" dirty="0">
              <a:solidFill>
                <a:srgbClr val="0000FF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37" name="Speech Bubble: Rectangle 36">
            <a:extLst>
              <a:ext uri="{FF2B5EF4-FFF2-40B4-BE49-F238E27FC236}">
                <a16:creationId xmlns:a16="http://schemas.microsoft.com/office/drawing/2014/main" id="{46406803-9877-4A11-BE9F-36D3B72CD8B6}"/>
              </a:ext>
            </a:extLst>
          </p:cNvPr>
          <p:cNvSpPr/>
          <p:nvPr/>
        </p:nvSpPr>
        <p:spPr>
          <a:xfrm>
            <a:off x="5880166" y="443949"/>
            <a:ext cx="2481330" cy="641836"/>
          </a:xfrm>
          <a:prstGeom prst="wedgeRectCallout">
            <a:avLst>
              <a:gd name="adj1" fmla="val -65998"/>
              <a:gd name="adj2" fmla="val 65090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Multi-class extension known as </a:t>
            </a:r>
            <a:r>
              <a:rPr lang="en-IN" sz="1600" dirty="0">
                <a:solidFill>
                  <a:srgbClr val="0000FF"/>
                </a:solidFill>
                <a:latin typeface="Abadi Extra Light" panose="020B0204020104020204" pitchFamily="34" charset="0"/>
              </a:rPr>
              <a:t>“</a:t>
            </a:r>
            <a:r>
              <a:rPr lang="en-IN" sz="1600" dirty="0" err="1">
                <a:solidFill>
                  <a:srgbClr val="0000FF"/>
                </a:solidFill>
                <a:latin typeface="Abadi Extra Light" panose="020B0204020104020204" pitchFamily="34" charset="0"/>
              </a:rPr>
              <a:t>softmax</a:t>
            </a:r>
            <a:r>
              <a:rPr lang="en-IN" sz="1600" dirty="0">
                <a:solidFill>
                  <a:srgbClr val="0000FF"/>
                </a:solidFill>
                <a:latin typeface="Abadi Extra Light" panose="020B0204020104020204" pitchFamily="34" charset="0"/>
              </a:rPr>
              <a:t> regression”</a:t>
            </a:r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5BC25806-30C3-4873-BD8D-9DA210C58B42}"/>
              </a:ext>
            </a:extLst>
          </p:cNvPr>
          <p:cNvSpPr/>
          <p:nvPr/>
        </p:nvSpPr>
        <p:spPr>
          <a:xfrm>
            <a:off x="8641600" y="95335"/>
            <a:ext cx="2481329" cy="509953"/>
          </a:xfrm>
          <a:prstGeom prst="wedgeRectCallout">
            <a:avLst>
              <a:gd name="adj1" fmla="val -60653"/>
              <a:gd name="adj2" fmla="val 47690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dirty="0">
                <a:solidFill>
                  <a:schemeClr val="tx1"/>
                </a:solidFill>
                <a:latin typeface="Abadi Extra Light" panose="020B0204020104020204" pitchFamily="34" charset="0"/>
              </a:rPr>
              <a:t>Both very widely used</a:t>
            </a:r>
            <a:endParaRPr lang="en-IN" sz="2000" dirty="0">
              <a:solidFill>
                <a:srgbClr val="0000FF"/>
              </a:solidFill>
              <a:latin typeface="Abadi Extra Light" panose="020B02040201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409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424"/>
    </mc:Choice>
    <mc:Fallback xmlns="">
      <p:transition spd="slow" advTm="2124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" grpId="0"/>
      <p:bldP spid="5" grpId="0"/>
      <p:bldP spid="30" grpId="0"/>
      <p:bldP spid="31" grpId="0"/>
      <p:bldP spid="32" grpId="0"/>
      <p:bldP spid="34" grpId="0" animBg="1"/>
      <p:bldP spid="8" grpId="0"/>
      <p:bldP spid="10" grpId="0"/>
      <p:bldP spid="36" grpId="0" animBg="1"/>
      <p:bldP spid="37" grpId="0" animBg="1"/>
      <p:bldP spid="1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LR: Decision Boundary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At the decision boundary where both classes are equiprobable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dirty="0"/>
                  <a:t>           </a:t>
                </a: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Very large positive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</a:t>
                </a:r>
                <a:r>
                  <a:rPr lang="en-GB" dirty="0">
                    <a:latin typeface="Abadi Extra Light" panose="020B0204020104020204" pitchFamily="34" charset="0"/>
                  </a:rPr>
                  <a:t>means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close to 1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Very large negative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</a:t>
                </a:r>
                <a:r>
                  <a:rPr lang="en-GB" dirty="0">
                    <a:latin typeface="Abadi Extra Light" panose="020B0204020104020204" pitchFamily="34" charset="0"/>
                  </a:rPr>
                  <a:t>means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close to 1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At decision boundary,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= 0 implies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= 0.5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935" t="-18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EF0F753-4B80-48CD-A6A2-7CED1A1D6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298" y="1763659"/>
            <a:ext cx="5638800" cy="2686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1F613B-A511-4FE6-8D44-FB61A0D0E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459" y="1883694"/>
            <a:ext cx="2695575" cy="2286000"/>
          </a:xfrm>
          <a:prstGeom prst="rect">
            <a:avLst/>
          </a:prstGeom>
        </p:spPr>
      </p:pic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BFFF2F3A-E2DE-45C4-B287-4BD3B775DD95}"/>
              </a:ext>
            </a:extLst>
          </p:cNvPr>
          <p:cNvSpPr/>
          <p:nvPr/>
        </p:nvSpPr>
        <p:spPr>
          <a:xfrm>
            <a:off x="5345748" y="3858317"/>
            <a:ext cx="1808466" cy="369332"/>
          </a:xfrm>
          <a:prstGeom prst="wedgeRectCallout">
            <a:avLst>
              <a:gd name="adj1" fmla="val -70375"/>
              <a:gd name="adj2" fmla="val 42963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A linear hyperplane</a:t>
            </a:r>
            <a:endParaRPr lang="en-IN" sz="1600" dirty="0">
              <a:solidFill>
                <a:srgbClr val="0000FF"/>
              </a:solidFill>
              <a:latin typeface="Abadi Extra Light" panose="020B02040201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958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936"/>
    </mc:Choice>
    <mc:Fallback xmlns="">
      <p:transition spd="slow" advTm="119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MLE for Logistic Regression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38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Likelihood (PMF of each input’s label) is Bernoulli with prob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IN" i="1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IN" i="1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sSub>
                          <m:sSubPr>
                            <m:ctrlPr>
                              <a:rPr lang="en-I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8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Overall likelihood, assuming </a:t>
                </a:r>
                <a:r>
                  <a:rPr lang="en-GB" dirty="0" err="1">
                    <a:latin typeface="Abadi Extra Light" panose="020B0204020104020204" pitchFamily="34" charset="0"/>
                  </a:rPr>
                  <a:t>i.i.d</a:t>
                </a:r>
                <a:r>
                  <a:rPr lang="en-GB" dirty="0">
                    <a:latin typeface="Abadi Extra Light" panose="020B0204020104020204" pitchFamily="34" charset="0"/>
                  </a:rPr>
                  <a:t>. observations</a:t>
                </a:r>
              </a:p>
              <a:p>
                <a:pPr marL="0" indent="0">
                  <a:buNone/>
                </a:pPr>
                <a:endParaRPr lang="en-I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dirty="0"/>
                  <a:t>     </a:t>
                </a: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The negative log-likelihood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𝑁𝐿𝐿</m:t>
                    </m:r>
                    <m:d>
                      <m:dPr>
                        <m:ctrlPr>
                          <a:rPr lang="en-GB" sz="2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600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6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IN" sz="2600" b="0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6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IN" sz="2400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simplifies to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Plugging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IN" sz="2400" i="1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sSub>
                          <m:sSubPr>
                            <m:ctrlP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IN" sz="2400" i="1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sSub>
                          <m:sSubPr>
                            <m:ctrlP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and simplifying</a:t>
                </a: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9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F1BCAD-C0E9-41D2-92A2-D1326C4B3574}"/>
                  </a:ext>
                </a:extLst>
              </p:cNvPr>
              <p:cNvSpPr txBox="1"/>
              <p:nvPr/>
            </p:nvSpPr>
            <p:spPr>
              <a:xfrm>
                <a:off x="3310290" y="1803970"/>
                <a:ext cx="5316071" cy="3326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000" b="0" i="0" smtClean="0">
                          <a:latin typeface="Cambria Math" panose="02040503050406030204" pitchFamily="18" charset="0"/>
                        </a:rPr>
                        <m:t>Bernoulli</m:t>
                      </m:r>
                      <m:d>
                        <m:d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sSub>
                            <m:sSub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bSup>
                      <m:sSup>
                        <m:sSup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F1BCAD-C0E9-41D2-92A2-D1326C4B3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290" y="1803970"/>
                <a:ext cx="5316071" cy="332655"/>
              </a:xfrm>
              <a:prstGeom prst="rect">
                <a:avLst/>
              </a:prstGeom>
              <a:blipFill>
                <a:blip r:embed="rId4"/>
                <a:stretch>
                  <a:fillRect l="-688" b="-3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194072-F2C5-4B8C-B589-12336C32930D}"/>
                  </a:ext>
                </a:extLst>
              </p:cNvPr>
              <p:cNvSpPr txBox="1"/>
              <p:nvPr/>
            </p:nvSpPr>
            <p:spPr>
              <a:xfrm>
                <a:off x="2687930" y="2705175"/>
                <a:ext cx="6436762" cy="6299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0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IN" sz="2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∏"/>
                              <m:limLoc m:val="subSup"/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bSup>
                              <m:sSup>
                                <m:sSup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(1−</m:t>
                                  </m:r>
                                  <m:sSub>
                                    <m:sSubPr>
                                      <m:ctrlP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194072-F2C5-4B8C-B589-12336C329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930" y="2705175"/>
                <a:ext cx="6436762" cy="6299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BFB037-3C32-43C7-92E8-EDD6DD077BB8}"/>
                  </a:ext>
                </a:extLst>
              </p:cNvPr>
              <p:cNvSpPr txBox="1"/>
              <p:nvPr/>
            </p:nvSpPr>
            <p:spPr>
              <a:xfrm>
                <a:off x="2465074" y="4208813"/>
                <a:ext cx="5884047" cy="6299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𝑁𝐿𝐿</m:t>
                      </m:r>
                      <m:d>
                        <m:d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 (1−</m:t>
                              </m:r>
                              <m:sSub>
                                <m:sSubPr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BFB037-3C32-43C7-92E8-EDD6DD077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074" y="4208813"/>
                <a:ext cx="5884047" cy="6299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B07BEB31-028E-480A-A6F8-053C573CAEB7}"/>
              </a:ext>
            </a:extLst>
          </p:cNvPr>
          <p:cNvSpPr/>
          <p:nvPr/>
        </p:nvSpPr>
        <p:spPr>
          <a:xfrm>
            <a:off x="771679" y="4339104"/>
            <a:ext cx="1312875" cy="369332"/>
          </a:xfrm>
          <a:prstGeom prst="wedgeRectCallout">
            <a:avLst>
              <a:gd name="adj1" fmla="val 77619"/>
              <a:gd name="adj2" fmla="val -3927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Loss function</a:t>
            </a:r>
            <a:endParaRPr lang="en-IN" sz="1600" dirty="0">
              <a:solidFill>
                <a:srgbClr val="0000FF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063D8B0-A37E-45F1-A263-3F77C6A3DE3F}"/>
              </a:ext>
            </a:extLst>
          </p:cNvPr>
          <p:cNvSpPr/>
          <p:nvPr/>
        </p:nvSpPr>
        <p:spPr>
          <a:xfrm>
            <a:off x="4222582" y="4109975"/>
            <a:ext cx="4403779" cy="827591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358FCE62-48F9-48D5-8999-BB064F9D27AB}"/>
              </a:ext>
            </a:extLst>
          </p:cNvPr>
          <p:cNvSpPr/>
          <p:nvPr/>
        </p:nvSpPr>
        <p:spPr>
          <a:xfrm>
            <a:off x="9343813" y="3353963"/>
            <a:ext cx="2662049" cy="555589"/>
          </a:xfrm>
          <a:prstGeom prst="wedgeRectCallout">
            <a:avLst>
              <a:gd name="adj1" fmla="val -79759"/>
              <a:gd name="adj2" fmla="val 109264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“cross-entropy” loss (a popular loss function for classification)</a:t>
            </a:r>
            <a:endParaRPr lang="en-IN" sz="1600" dirty="0">
              <a:solidFill>
                <a:srgbClr val="0000FF"/>
              </a:solidFill>
              <a:latin typeface="Abadi Extra Light" panose="020B02040201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peech Bubble: Rectangle 10">
                <a:extLst>
                  <a:ext uri="{FF2B5EF4-FFF2-40B4-BE49-F238E27FC236}">
                    <a16:creationId xmlns:a16="http://schemas.microsoft.com/office/drawing/2014/main" id="{AF02E311-48D6-4C2D-927F-F54E07226424}"/>
                  </a:ext>
                </a:extLst>
              </p:cNvPr>
              <p:cNvSpPr/>
              <p:nvPr/>
            </p:nvSpPr>
            <p:spPr>
              <a:xfrm>
                <a:off x="8802111" y="4465551"/>
                <a:ext cx="3028000" cy="555589"/>
              </a:xfrm>
              <a:prstGeom prst="wedgeRectCallout">
                <a:avLst>
                  <a:gd name="adj1" fmla="val -54249"/>
                  <a:gd name="adj2" fmla="val -35420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Very large loss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close to 1and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I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close to 0, or vice-versa </a:t>
                </a:r>
                <a:endParaRPr lang="en-IN" sz="1600" dirty="0">
                  <a:solidFill>
                    <a:srgbClr val="0000FF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11" name="Speech Bubble: Rectangle 10">
                <a:extLst>
                  <a:ext uri="{FF2B5EF4-FFF2-40B4-BE49-F238E27FC236}">
                    <a16:creationId xmlns:a16="http://schemas.microsoft.com/office/drawing/2014/main" id="{AF02E311-48D6-4C2D-927F-F54E072264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111" y="4465551"/>
                <a:ext cx="3028000" cy="555589"/>
              </a:xfrm>
              <a:prstGeom prst="wedgeRectCallout">
                <a:avLst>
                  <a:gd name="adj1" fmla="val -54249"/>
                  <a:gd name="adj2" fmla="val -35420"/>
                </a:avLst>
              </a:prstGeom>
              <a:blipFill>
                <a:blip r:embed="rId7"/>
                <a:stretch>
                  <a:fillRect t="-4255" b="-13830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1BE8B6-29DD-40C2-BFB2-2B838C398EA6}"/>
                  </a:ext>
                </a:extLst>
              </p:cNvPr>
              <p:cNvSpPr txBox="1"/>
              <p:nvPr/>
            </p:nvSpPr>
            <p:spPr>
              <a:xfrm>
                <a:off x="1844135" y="5941015"/>
                <a:ext cx="5923288" cy="6299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𝑁𝐿𝐿</m:t>
                      </m:r>
                      <m:d>
                        <m:d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0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I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 (1+</m:t>
                              </m:r>
                              <m:r>
                                <m:rPr>
                                  <m:sty m:val="p"/>
                                </m:r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0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I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d>
                        </m:e>
                      </m:nary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1BE8B6-29DD-40C2-BFB2-2B838C398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135" y="5941015"/>
                <a:ext cx="5923288" cy="6299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3C24D50E-3BED-43A2-940A-FBE5F480E0C5}"/>
              </a:ext>
            </a:extLst>
          </p:cNvPr>
          <p:cNvSpPr/>
          <p:nvPr/>
        </p:nvSpPr>
        <p:spPr>
          <a:xfrm>
            <a:off x="1724098" y="5941015"/>
            <a:ext cx="6165046" cy="68771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A56FAF8-F7E0-45F5-BC98-1490B5CCB5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87178" y="5338123"/>
            <a:ext cx="1004822" cy="9652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Speech Bubble: Rectangle 15">
                <a:extLst>
                  <a:ext uri="{FF2B5EF4-FFF2-40B4-BE49-F238E27FC236}">
                    <a16:creationId xmlns:a16="http://schemas.microsoft.com/office/drawing/2014/main" id="{70621932-F481-4C20-AF43-6F38A883A637}"/>
                  </a:ext>
                </a:extLst>
              </p:cNvPr>
              <p:cNvSpPr/>
              <p:nvPr/>
            </p:nvSpPr>
            <p:spPr>
              <a:xfrm>
                <a:off x="8324479" y="5161881"/>
                <a:ext cx="2799041" cy="1625275"/>
              </a:xfrm>
              <a:prstGeom prst="wedgeRectCallout">
                <a:avLst>
                  <a:gd name="adj1" fmla="val 60538"/>
                  <a:gd name="adj2" fmla="val -16172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No closed-form expression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  <m:sub>
                        <m:r>
                          <a:rPr lang="en-I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𝑀𝐿𝐸</m:t>
                        </m:r>
                      </m:sub>
                    </m:sSub>
                    <m:r>
                      <a:rPr lang="en-IN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arg</m:t>
                    </m:r>
                    <m:r>
                      <a:rPr lang="en-IN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limLow>
                      <m:limLowPr>
                        <m:ctrlPr>
                          <a:rPr lang="en-I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IN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I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lim>
                    </m:limLow>
                    <m:r>
                      <a:rPr lang="en-IN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𝑁𝐿𝐿</m:t>
                    </m:r>
                    <m:r>
                      <a:rPr lang="en-I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I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16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  <a:p>
                <a:r>
                  <a:rPr lang="en-IN" sz="1600" dirty="0">
                    <a:solidFill>
                      <a:srgbClr val="FF0000"/>
                    </a:solidFill>
                    <a:latin typeface="Abadi Extra Light" panose="020B0204020104020204" pitchFamily="34" charset="0"/>
                  </a:rPr>
                  <a:t>Iterative opt needed </a:t>
                </a:r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(gradient or Hessian based). </a:t>
                </a:r>
                <a:r>
                  <a:rPr lang="en-IN" sz="1600" b="1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Exercise:</a:t>
                </a:r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Try working out the gradient of NLL and notice the expression’s form</a:t>
                </a:r>
              </a:p>
            </p:txBody>
          </p:sp>
        </mc:Choice>
        <mc:Fallback xmlns="">
          <p:sp>
            <p:nvSpPr>
              <p:cNvPr id="16" name="Speech Bubble: Rectangle 15">
                <a:extLst>
                  <a:ext uri="{FF2B5EF4-FFF2-40B4-BE49-F238E27FC236}">
                    <a16:creationId xmlns:a16="http://schemas.microsoft.com/office/drawing/2014/main" id="{70621932-F481-4C20-AF43-6F38A883A6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479" y="5161881"/>
                <a:ext cx="2799041" cy="1625275"/>
              </a:xfrm>
              <a:prstGeom prst="wedgeRectCallout">
                <a:avLst>
                  <a:gd name="adj1" fmla="val 60538"/>
                  <a:gd name="adj2" fmla="val -16172"/>
                </a:avLst>
              </a:prstGeom>
              <a:blipFill>
                <a:blip r:embed="rId10"/>
                <a:stretch>
                  <a:fillRect l="-977" t="-743" b="-4461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107CB18E-49B6-4859-B321-DD7947D532C2}"/>
              </a:ext>
            </a:extLst>
          </p:cNvPr>
          <p:cNvSpPr/>
          <p:nvPr/>
        </p:nvSpPr>
        <p:spPr>
          <a:xfrm>
            <a:off x="6531951" y="5116728"/>
            <a:ext cx="1669728" cy="555589"/>
          </a:xfrm>
          <a:prstGeom prst="wedgeRectCallout">
            <a:avLst>
              <a:gd name="adj1" fmla="val -47103"/>
              <a:gd name="adj2" fmla="val 86446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Good news: For LR, NLL is convex</a:t>
            </a:r>
            <a:endParaRPr lang="en-IN" sz="1600" dirty="0">
              <a:solidFill>
                <a:srgbClr val="0000FF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6DA7CD83-C9F5-4F8D-AD1D-56521A22BCBA}"/>
              </a:ext>
            </a:extLst>
          </p:cNvPr>
          <p:cNvSpPr/>
          <p:nvPr/>
        </p:nvSpPr>
        <p:spPr>
          <a:xfrm>
            <a:off x="5311887" y="839259"/>
            <a:ext cx="2310551" cy="369332"/>
          </a:xfrm>
          <a:prstGeom prst="wedgeRectCallout">
            <a:avLst>
              <a:gd name="adj1" fmla="val -51649"/>
              <a:gd name="adj2" fmla="val 87183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Assumed 0/1, not -1/+1</a:t>
            </a:r>
            <a:endParaRPr lang="en-IN" sz="1600" dirty="0">
              <a:solidFill>
                <a:srgbClr val="0000FF"/>
              </a:solidFill>
              <a:latin typeface="Abadi Extra Light" panose="020B02040201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45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640"/>
    </mc:Choice>
    <mc:Fallback xmlns="">
      <p:transition spd="slow" advTm="369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3" grpId="0"/>
      <p:bldP spid="8" grpId="0" animBg="1"/>
      <p:bldP spid="7" grpId="0" animBg="1"/>
      <p:bldP spid="10" grpId="0" animBg="1"/>
      <p:bldP spid="11" grpId="0" animBg="1"/>
      <p:bldP spid="13" grpId="0"/>
      <p:bldP spid="9" grpId="0" animBg="1"/>
      <p:bldP spid="16" grpId="0" animBg="1"/>
      <p:bldP spid="17" grpId="0" animBg="1"/>
      <p:bldP spid="1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An Alternate Notation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39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</a:rPr>
                  <a:t>If we assume the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dirty="0">
                    <a:latin typeface="Abadi Extra Light" panose="020B0204020104020204" pitchFamily="34" charset="0"/>
                  </a:rPr>
                  <a:t> as -1/+1 (not 0/1), the likelihood can be written as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</a:rPr>
                  <a:t>Slightly more convenient notation: A single expression gives the probabilities of both possible label values</a:t>
                </a:r>
              </a:p>
              <a:p>
                <a:pPr marL="0" indent="0">
                  <a:buNone/>
                </a:pPr>
                <a:endParaRPr lang="en-IN" sz="8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sz="8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In this case, the total negative log-likelihood will be</a:t>
                </a: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935" t="-18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51F5167-3043-4958-AD9E-5CCDBB3096EE}"/>
                  </a:ext>
                </a:extLst>
              </p:cNvPr>
              <p:cNvSpPr/>
              <p:nvPr/>
            </p:nvSpPr>
            <p:spPr>
              <a:xfrm>
                <a:off x="3083847" y="1634990"/>
                <a:ext cx="6643550" cy="8517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lang="en-IN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IN" sz="2400" i="1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(−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51F5167-3043-4958-AD9E-5CCDBB309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3847" y="1634990"/>
                <a:ext cx="6643550" cy="8517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649A84D-48D8-424E-8A76-6819990ABD34}"/>
                  </a:ext>
                </a:extLst>
              </p:cNvPr>
              <p:cNvSpPr txBox="1"/>
              <p:nvPr/>
            </p:nvSpPr>
            <p:spPr>
              <a:xfrm>
                <a:off x="972920" y="4784685"/>
                <a:ext cx="10489153" cy="4383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i="1" smtClean="0">
                        <a:latin typeface="Cambria Math" panose="02040503050406030204" pitchFamily="18" charset="0"/>
                      </a:rPr>
                      <m:t>𝑁𝐿𝐿</m:t>
                    </m:r>
                    <m:d>
                      <m:d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IN" sz="2800" b="1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IN" sz="2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IN" sz="2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IN" sz="2800" b="1" i="1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IN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r>
                              <a:rPr lang="en-IN" sz="28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IN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8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IN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IN" sz="2800" b="1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</m:oMath>
                </a14:m>
                <a:r>
                  <a:rPr lang="en-IN" sz="2800" b="1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IN" sz="28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sz="2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IN" sz="2800" b="1" i="1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IN" sz="2800" b="1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IN" sz="2800" i="1">
                            <a:latin typeface="Cambria Math" panose="02040503050406030204" pitchFamily="18" charset="0"/>
                          </a:rPr>
                          <m:t>exp</m:t>
                        </m:r>
                        <m:d>
                          <m:d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IN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IN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IN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8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IN" sz="2800" i="1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IN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8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IN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IN" sz="2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GB" sz="2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649A84D-48D8-424E-8A76-6819990AB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20" y="4784685"/>
                <a:ext cx="10489153" cy="4383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07961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594"/>
    </mc:Choice>
    <mc:Fallback xmlns="">
      <p:transition spd="slow" advTm="102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DB74C5E8-ED24-49DA-86F1-01E238504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7977" y="2962059"/>
            <a:ext cx="1004822" cy="965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Parameter Estimation in Probabilistic Models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4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Since data is assumed to be </a:t>
                </a:r>
                <a:r>
                  <a:rPr lang="en-GB" sz="2600" dirty="0" err="1">
                    <a:latin typeface="Abadi Extra Light" panose="020B0204020104020204" pitchFamily="34" charset="0"/>
                  </a:rPr>
                  <a:t>i.i.d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., we can write down its total probability as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called </a:t>
                </a:r>
                <a:r>
                  <a:rPr lang="en-GB" sz="2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“likelihood” 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- probability of observed data as a function of params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In parameter estimation, the goal is to find the “best”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IN" sz="2600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given observed data </a:t>
                </a:r>
                <a14:m>
                  <m:oMath xmlns:m="http://schemas.openxmlformats.org/officeDocument/2006/math">
                    <m:r>
                      <a:rPr lang="en-IN" sz="24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Note: Instead of finding single best, sometimes may be more informative to learn a distribution for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(can tell us about uncertainty in our estimate of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– more later)</a:t>
                </a: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4"/>
                <a:stretch>
                  <a:fillRect l="-831" t="-1645" b="-43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7A1DE8-AEEB-4517-8C80-9FBD4EDC2425}"/>
                  </a:ext>
                </a:extLst>
              </p:cNvPr>
              <p:cNvSpPr txBox="1"/>
              <p:nvPr/>
            </p:nvSpPr>
            <p:spPr>
              <a:xfrm>
                <a:off x="3109912" y="1862137"/>
                <a:ext cx="7027693" cy="4383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IN" sz="2800" b="0" dirty="0"/>
                  <a:t> </a:t>
                </a:r>
                <a14:m>
                  <m:oMath xmlns:m="http://schemas.openxmlformats.org/officeDocument/2006/math">
                    <m:r>
                      <a:rPr lang="en-IN" sz="2800" b="0" i="1" dirty="0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∏"/>
                        <m:limLoc m:val="subSup"/>
                        <m:ctrlPr>
                          <a:rPr lang="en-IN" sz="28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sz="2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28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8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IN" sz="28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IN" sz="28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sz="28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IN" sz="28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IN" sz="2800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IN" sz="28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IN" sz="28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7A1DE8-AEEB-4517-8C80-9FBD4EDC2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912" y="1862137"/>
                <a:ext cx="7027693" cy="4383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E84AEFB-9C94-483E-8E35-F6F13EAF615E}"/>
              </a:ext>
            </a:extLst>
          </p:cNvPr>
          <p:cNvSpPr/>
          <p:nvPr/>
        </p:nvSpPr>
        <p:spPr>
          <a:xfrm>
            <a:off x="4191645" y="3536112"/>
            <a:ext cx="3086854" cy="1408137"/>
          </a:xfrm>
          <a:custGeom>
            <a:avLst/>
            <a:gdLst>
              <a:gd name="connsiteX0" fmla="*/ 0 w 3086854"/>
              <a:gd name="connsiteY0" fmla="*/ 1271546 h 1408137"/>
              <a:gd name="connsiteX1" fmla="*/ 466725 w 3086854"/>
              <a:gd name="connsiteY1" fmla="*/ 4721 h 1408137"/>
              <a:gd name="connsiteX2" fmla="*/ 1524000 w 3086854"/>
              <a:gd name="connsiteY2" fmla="*/ 823871 h 1408137"/>
              <a:gd name="connsiteX3" fmla="*/ 2181225 w 3086854"/>
              <a:gd name="connsiteY3" fmla="*/ 366671 h 1408137"/>
              <a:gd name="connsiteX4" fmla="*/ 2752725 w 3086854"/>
              <a:gd name="connsiteY4" fmla="*/ 1233446 h 1408137"/>
              <a:gd name="connsiteX5" fmla="*/ 3057525 w 3086854"/>
              <a:gd name="connsiteY5" fmla="*/ 1395371 h 1408137"/>
              <a:gd name="connsiteX6" fmla="*/ 3057525 w 3086854"/>
              <a:gd name="connsiteY6" fmla="*/ 1385846 h 1408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86854" h="1408137">
                <a:moveTo>
                  <a:pt x="0" y="1271546"/>
                </a:moveTo>
                <a:cubicBezTo>
                  <a:pt x="106362" y="675439"/>
                  <a:pt x="212725" y="79333"/>
                  <a:pt x="466725" y="4721"/>
                </a:cubicBezTo>
                <a:cubicBezTo>
                  <a:pt x="720725" y="-69892"/>
                  <a:pt x="1238250" y="763546"/>
                  <a:pt x="1524000" y="823871"/>
                </a:cubicBezTo>
                <a:cubicBezTo>
                  <a:pt x="1809750" y="884196"/>
                  <a:pt x="1976437" y="298408"/>
                  <a:pt x="2181225" y="366671"/>
                </a:cubicBezTo>
                <a:cubicBezTo>
                  <a:pt x="2386013" y="434934"/>
                  <a:pt x="2606675" y="1061996"/>
                  <a:pt x="2752725" y="1233446"/>
                </a:cubicBezTo>
                <a:cubicBezTo>
                  <a:pt x="2898775" y="1404896"/>
                  <a:pt x="3057525" y="1395371"/>
                  <a:pt x="3057525" y="1395371"/>
                </a:cubicBezTo>
                <a:cubicBezTo>
                  <a:pt x="3108325" y="1420771"/>
                  <a:pt x="3082925" y="1403308"/>
                  <a:pt x="3057525" y="1385846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3E86FF-238C-481F-9EEC-7674DD2ED3B1}"/>
              </a:ext>
            </a:extLst>
          </p:cNvPr>
          <p:cNvCxnSpPr/>
          <p:nvPr/>
        </p:nvCxnSpPr>
        <p:spPr>
          <a:xfrm flipV="1">
            <a:off x="3920560" y="3198715"/>
            <a:ext cx="0" cy="18478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5D4CA26-973B-4951-BDBB-CAA23AE69458}"/>
              </a:ext>
            </a:extLst>
          </p:cNvPr>
          <p:cNvCxnSpPr>
            <a:cxnSpLocks/>
          </p:cNvCxnSpPr>
          <p:nvPr/>
        </p:nvCxnSpPr>
        <p:spPr>
          <a:xfrm>
            <a:off x="3920560" y="5046565"/>
            <a:ext cx="36290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657B775-5C67-4040-B2CB-BA1F49822F74}"/>
                  </a:ext>
                </a:extLst>
              </p:cNvPr>
              <p:cNvSpPr txBox="1"/>
              <p:nvPr/>
            </p:nvSpPr>
            <p:spPr>
              <a:xfrm>
                <a:off x="7549585" y="5078003"/>
                <a:ext cx="1894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657B775-5C67-4040-B2CB-BA1F49822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9585" y="5078003"/>
                <a:ext cx="189475" cy="276999"/>
              </a:xfrm>
              <a:prstGeom prst="rect">
                <a:avLst/>
              </a:prstGeom>
              <a:blipFill>
                <a:blip r:embed="rId6"/>
                <a:stretch>
                  <a:fillRect l="-28125" r="-21875" b="-88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B83BE23-C334-4068-B3C1-B52918F83232}"/>
                  </a:ext>
                </a:extLst>
              </p:cNvPr>
              <p:cNvSpPr txBox="1"/>
              <p:nvPr/>
            </p:nvSpPr>
            <p:spPr>
              <a:xfrm>
                <a:off x="3061295" y="3300076"/>
                <a:ext cx="7237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B83BE23-C334-4068-B3C1-B52918F83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295" y="3300076"/>
                <a:ext cx="723723" cy="276999"/>
              </a:xfrm>
              <a:prstGeom prst="rect">
                <a:avLst/>
              </a:prstGeom>
              <a:blipFill>
                <a:blip r:embed="rId7"/>
                <a:stretch>
                  <a:fillRect l="-7563" t="-2174" b="-326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">
            <a:extLst>
              <a:ext uri="{FF2B5EF4-FFF2-40B4-BE49-F238E27FC236}">
                <a16:creationId xmlns:a16="http://schemas.microsoft.com/office/drawing/2014/main" id="{4A5AF49D-22BB-4363-A3DA-C61B4091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17" y="3705999"/>
            <a:ext cx="11811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Speech Bubble: Rectangle 30">
                <a:extLst>
                  <a:ext uri="{FF2B5EF4-FFF2-40B4-BE49-F238E27FC236}">
                    <a16:creationId xmlns:a16="http://schemas.microsoft.com/office/drawing/2014/main" id="{19D2563F-5686-4B94-947D-4082CDDB7289}"/>
                  </a:ext>
                </a:extLst>
              </p:cNvPr>
              <p:cNvSpPr/>
              <p:nvPr/>
            </p:nvSpPr>
            <p:spPr>
              <a:xfrm>
                <a:off x="1670517" y="3927282"/>
                <a:ext cx="1439388" cy="648563"/>
              </a:xfrm>
              <a:prstGeom prst="wedgeRectCallout">
                <a:avLst>
                  <a:gd name="adj1" fmla="val -83376"/>
                  <a:gd name="adj2" fmla="val 15799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How do I find the best </a:t>
                </a:r>
                <a14:m>
                  <m:oMath xmlns:m="http://schemas.openxmlformats.org/officeDocument/2006/math">
                    <m:r>
                      <a:rPr lang="en-I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?</a:t>
                </a:r>
              </a:p>
            </p:txBody>
          </p:sp>
        </mc:Choice>
        <mc:Fallback xmlns="">
          <p:sp>
            <p:nvSpPr>
              <p:cNvPr id="31" name="Speech Bubble: Rectangle 30">
                <a:extLst>
                  <a:ext uri="{FF2B5EF4-FFF2-40B4-BE49-F238E27FC236}">
                    <a16:creationId xmlns:a16="http://schemas.microsoft.com/office/drawing/2014/main" id="{19D2563F-5686-4B94-947D-4082CDDB72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517" y="3927282"/>
                <a:ext cx="1439388" cy="648563"/>
              </a:xfrm>
              <a:prstGeom prst="wedgeRectCallout">
                <a:avLst>
                  <a:gd name="adj1" fmla="val -83376"/>
                  <a:gd name="adj2" fmla="val 15799"/>
                </a:avLst>
              </a:prstGeom>
              <a:blipFill>
                <a:blip r:embed="rId9"/>
                <a:stretch>
                  <a:fillRect t="-3636" r="-2454" b="-11818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Speech Bubble: Rectangle 31">
                <a:extLst>
                  <a:ext uri="{FF2B5EF4-FFF2-40B4-BE49-F238E27FC236}">
                    <a16:creationId xmlns:a16="http://schemas.microsoft.com/office/drawing/2014/main" id="{F1ADFCA1-86BA-43DF-A110-F0ECDEFDF413}"/>
                  </a:ext>
                </a:extLst>
              </p:cNvPr>
              <p:cNvSpPr/>
              <p:nvPr/>
            </p:nvSpPr>
            <p:spPr>
              <a:xfrm>
                <a:off x="7789154" y="3178434"/>
                <a:ext cx="3278729" cy="1746489"/>
              </a:xfrm>
              <a:prstGeom prst="wedgeRectCallout">
                <a:avLst>
                  <a:gd name="adj1" fmla="val 61882"/>
                  <a:gd name="adj2" fmla="val -34625"/>
                </a:avLst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600" b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Well, one option is to find the </a:t>
                </a:r>
                <a14:m>
                  <m:oMath xmlns:m="http://schemas.openxmlformats.org/officeDocument/2006/math">
                    <m:r>
                      <a:rPr lang="en-IN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IN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600" b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that </a:t>
                </a:r>
                <a:r>
                  <a:rPr lang="en-IN" sz="1600" b="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maximizes the likelihood </a:t>
                </a:r>
                <a:r>
                  <a:rPr lang="en-IN" sz="1600" b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(probability of the observed data) – basically, which value of </a:t>
                </a:r>
                <a14:m>
                  <m:oMath xmlns:m="http://schemas.openxmlformats.org/officeDocument/2006/math">
                    <m:r>
                      <a:rPr lang="en-IN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IN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600" b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makes the observed data most likely to have come from th</a:t>
                </a:r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e assumed distribution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I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I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IN" sz="1600" b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--- </a:t>
                </a:r>
                <a:r>
                  <a:rPr lang="en-IN" sz="1600" b="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Maximum Likelihood Estimation (MLE)</a:t>
                </a:r>
              </a:p>
            </p:txBody>
          </p:sp>
        </mc:Choice>
        <mc:Fallback xmlns="">
          <p:sp>
            <p:nvSpPr>
              <p:cNvPr id="32" name="Speech Bubble: Rectangle 31">
                <a:extLst>
                  <a:ext uri="{FF2B5EF4-FFF2-40B4-BE49-F238E27FC236}">
                    <a16:creationId xmlns:a16="http://schemas.microsoft.com/office/drawing/2014/main" id="{F1ADFCA1-86BA-43DF-A110-F0ECDEFDF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9154" y="3178434"/>
                <a:ext cx="3278729" cy="1746489"/>
              </a:xfrm>
              <a:prstGeom prst="wedgeRectCallout">
                <a:avLst>
                  <a:gd name="adj1" fmla="val 61882"/>
                  <a:gd name="adj2" fmla="val -34625"/>
                </a:avLst>
              </a:prstGeom>
              <a:blipFill>
                <a:blip r:embed="rId10"/>
                <a:stretch>
                  <a:fillRect l="-825" t="-2076" b="-5536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Speech Bubble: Rectangle 33">
                <a:extLst>
                  <a:ext uri="{FF2B5EF4-FFF2-40B4-BE49-F238E27FC236}">
                    <a16:creationId xmlns:a16="http://schemas.microsoft.com/office/drawing/2014/main" id="{499B86E5-BC3F-42CB-87AB-163624DCE045}"/>
                  </a:ext>
                </a:extLst>
              </p:cNvPr>
              <p:cNvSpPr/>
              <p:nvPr/>
            </p:nvSpPr>
            <p:spPr>
              <a:xfrm>
                <a:off x="10569208" y="1059336"/>
                <a:ext cx="1480737" cy="1536214"/>
              </a:xfrm>
              <a:prstGeom prst="wedgeRectCallout">
                <a:avLst>
                  <a:gd name="adj1" fmla="val 12035"/>
                  <a:gd name="adj2" fmla="val 80788"/>
                </a:avLst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This now is an </a:t>
                </a:r>
                <a:r>
                  <a:rPr lang="en-IN" sz="1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optimization problem </a:t>
                </a:r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essentially (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I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being the unknown)</a:t>
                </a:r>
                <a:endParaRPr lang="en-IN" sz="1600" b="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34" name="Speech Bubble: Rectangle 33">
                <a:extLst>
                  <a:ext uri="{FF2B5EF4-FFF2-40B4-BE49-F238E27FC236}">
                    <a16:creationId xmlns:a16="http://schemas.microsoft.com/office/drawing/2014/main" id="{499B86E5-BC3F-42CB-87AB-163624DCE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9208" y="1059336"/>
                <a:ext cx="1480737" cy="1536214"/>
              </a:xfrm>
              <a:prstGeom prst="wedgeRectCallout">
                <a:avLst>
                  <a:gd name="adj1" fmla="val 12035"/>
                  <a:gd name="adj2" fmla="val 80788"/>
                </a:avLst>
              </a:prstGeom>
              <a:blipFill>
                <a:blip r:embed="rId11"/>
                <a:stretch>
                  <a:fillRect l="-2041" t="-1198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E29F44C-1059-40D7-A9BF-A376D8DCE2C8}"/>
              </a:ext>
            </a:extLst>
          </p:cNvPr>
          <p:cNvCxnSpPr/>
          <p:nvPr/>
        </p:nvCxnSpPr>
        <p:spPr>
          <a:xfrm>
            <a:off x="4675351" y="3536112"/>
            <a:ext cx="0" cy="154189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434131E-E9F8-4CE8-9374-2331E8D974CF}"/>
                  </a:ext>
                </a:extLst>
              </p:cNvPr>
              <p:cNvSpPr txBox="1"/>
              <p:nvPr/>
            </p:nvSpPr>
            <p:spPr>
              <a:xfrm>
                <a:off x="4119562" y="5056587"/>
                <a:ext cx="1252971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𝑜𝑝𝑡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𝑀𝐿𝐸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434131E-E9F8-4CE8-9374-2331E8D97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562" y="5056587"/>
                <a:ext cx="1252971" cy="298415"/>
              </a:xfrm>
              <a:prstGeom prst="rect">
                <a:avLst/>
              </a:prstGeom>
              <a:blipFill>
                <a:blip r:embed="rId12"/>
                <a:stretch>
                  <a:fillRect l="-4390" r="-1463" b="-244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Star: 5 Points 38">
            <a:extLst>
              <a:ext uri="{FF2B5EF4-FFF2-40B4-BE49-F238E27FC236}">
                <a16:creationId xmlns:a16="http://schemas.microsoft.com/office/drawing/2014/main" id="{748F1C17-678B-4F15-8F34-D12E0FE7C991}"/>
              </a:ext>
            </a:extLst>
          </p:cNvPr>
          <p:cNvSpPr/>
          <p:nvPr/>
        </p:nvSpPr>
        <p:spPr>
          <a:xfrm>
            <a:off x="4565815" y="4918261"/>
            <a:ext cx="219071" cy="205202"/>
          </a:xfrm>
          <a:prstGeom prst="star5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749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231"/>
    </mc:Choice>
    <mc:Fallback xmlns="">
      <p:transition spd="slow" advTm="348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/>
      <p:bldP spid="29" grpId="0"/>
      <p:bldP spid="31" grpId="0" animBg="1"/>
      <p:bldP spid="32" grpId="0" animBg="1"/>
      <p:bldP spid="34" grpId="0" animBg="1"/>
      <p:bldP spid="38" grpId="0"/>
      <p:bldP spid="3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65D34-C01E-41DE-7A12-30C4EFA5B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Defaulters!!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3EDE2-F2AE-9761-6C09-779A7F650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149" y="3820944"/>
            <a:ext cx="10515600" cy="186622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Prediction for Credit Card Stmt. balance = $1000 is 0.576 %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Prediction for Credit Card Stmt. balance = $2000 is 58.6%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97391E-FBF9-F3F0-697A-A0ADE7CC5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5" y="1455558"/>
            <a:ext cx="7400410" cy="19734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BE5B15-7F2A-7B2C-DF76-036B0A3F9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" y="4320754"/>
            <a:ext cx="7050296" cy="86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7925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65D34-C01E-41DE-7A12-30C4EFA5B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Defaulters!!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D4D623-A230-B12F-2E3C-4BF86F5A1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506" y="1393372"/>
            <a:ext cx="7247081" cy="21597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3A5FE3-FA4F-5F82-E4BD-0144ADC4A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068" y="3696379"/>
            <a:ext cx="9308528" cy="17699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8D20F-4226-96A4-9B3D-0B0DC05CD645}"/>
              </a:ext>
            </a:extLst>
          </p:cNvPr>
          <p:cNvSpPr txBox="1"/>
          <p:nvPr/>
        </p:nvSpPr>
        <p:spPr>
          <a:xfrm>
            <a:off x="1515291" y="5590903"/>
            <a:ext cx="920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Students tend to default more than non-students!</a:t>
            </a:r>
          </a:p>
        </p:txBody>
      </p:sp>
    </p:spTree>
    <p:extLst>
      <p:ext uri="{BB962C8B-B14F-4D97-AF65-F5344CB8AC3E}">
        <p14:creationId xmlns:p14="http://schemas.microsoft.com/office/powerpoint/2010/main" val="16623810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0F519-AA09-9A6B-4C5A-23E53A6FA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Logistic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D8D523-79E7-D969-1217-FF03808704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Model with p predictors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D8D523-79E7-D969-1217-FF03808704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77495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65D34-C01E-41DE-7A12-30C4EFA5B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Defaulters!!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3EDE2-F2AE-9761-6C09-779A7F650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149" y="4320754"/>
            <a:ext cx="10515600" cy="1866220"/>
          </a:xfrm>
        </p:spPr>
        <p:txBody>
          <a:bodyPr>
            <a:normAutofit/>
          </a:bodyPr>
          <a:lstStyle/>
          <a:p>
            <a:r>
              <a:rPr lang="en-US" dirty="0"/>
              <a:t>Income: Is it significant predictor of defaulters?</a:t>
            </a:r>
          </a:p>
          <a:p>
            <a:r>
              <a:rPr lang="en-US" dirty="0"/>
              <a:t>Coefficient for “Student=Yes” is –</a:t>
            </a:r>
            <a:r>
              <a:rPr lang="en-US" dirty="0" err="1"/>
              <a:t>ve</a:t>
            </a:r>
            <a:r>
              <a:rPr lang="en-US" dirty="0"/>
              <a:t>? How is it possible?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F44060-7ADD-D53A-D2DA-90CD3CE0E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755" y="1372462"/>
            <a:ext cx="6592388" cy="262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993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B2060B-5804-EAE8-2246-281C3E7BCF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78" r="-1" b="32123"/>
          <a:stretch/>
        </p:blipFill>
        <p:spPr>
          <a:xfrm>
            <a:off x="1924594" y="1327970"/>
            <a:ext cx="7611292" cy="3037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F3CEA4-505F-2DF8-101C-2C944FDEF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mystery (Confounding variable)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94F16-F3D4-471E-B8F5-E9CF20B78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30" y="4258491"/>
            <a:ext cx="5381897" cy="2497867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2400" dirty="0">
                <a:solidFill>
                  <a:srgbClr val="000000"/>
                </a:solidFill>
                <a:latin typeface="CMR10"/>
              </a:rPr>
              <a:t>T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MR10"/>
              </a:rPr>
              <a:t>he student default rate is at or below that of the non-student default rate for every value of </a:t>
            </a:r>
            <a:r>
              <a:rPr lang="en-US" sz="2400" b="0" i="0" u="none" strike="noStrike" baseline="0" dirty="0">
                <a:solidFill>
                  <a:srgbClr val="8D0000"/>
                </a:solidFill>
                <a:latin typeface="CMTT9"/>
              </a:rPr>
              <a:t>balance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MR10"/>
              </a:rPr>
              <a:t>. </a:t>
            </a:r>
          </a:p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  <a:latin typeface="CMR10"/>
              </a:rPr>
              <a:t>Default rates for students and non-students averaged over all values of </a:t>
            </a:r>
            <a:r>
              <a:rPr lang="en-US" sz="2400" b="0" i="0" u="none" strike="noStrike" baseline="0" dirty="0">
                <a:solidFill>
                  <a:srgbClr val="8D0000"/>
                </a:solidFill>
                <a:latin typeface="CMTT9"/>
              </a:rPr>
              <a:t>balance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MR10"/>
              </a:rPr>
              <a:t>and </a:t>
            </a:r>
            <a:r>
              <a:rPr lang="en-US" sz="2400" b="0" i="0" u="none" strike="noStrike" baseline="0" dirty="0">
                <a:solidFill>
                  <a:srgbClr val="8D0000"/>
                </a:solidFill>
                <a:latin typeface="CMTT9"/>
              </a:rPr>
              <a:t>income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MR10"/>
              </a:rPr>
              <a:t>, suggest the opposite effect: the overall student default rate is higher than the non-student default rate</a:t>
            </a:r>
            <a:endParaRPr lang="en-US" sz="3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4F322D8-F640-8693-25E7-D716C2F3177B}"/>
              </a:ext>
            </a:extLst>
          </p:cNvPr>
          <p:cNvSpPr txBox="1">
            <a:spLocks/>
          </p:cNvSpPr>
          <p:nvPr/>
        </p:nvSpPr>
        <p:spPr>
          <a:xfrm>
            <a:off x="6396444" y="4127863"/>
            <a:ext cx="5381897" cy="2730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0" i="0" u="none" strike="noStrike" baseline="0" dirty="0">
                <a:solidFill>
                  <a:srgbClr val="000000"/>
                </a:solidFill>
                <a:latin typeface="CMR10"/>
              </a:rPr>
              <a:t>The variables </a:t>
            </a:r>
            <a:r>
              <a:rPr lang="en-US" sz="2000" b="0" i="0" u="none" strike="noStrike" baseline="0" dirty="0">
                <a:solidFill>
                  <a:srgbClr val="8D0000"/>
                </a:solidFill>
                <a:latin typeface="CMTT9"/>
              </a:rPr>
              <a:t>student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CMR10"/>
              </a:rPr>
              <a:t>and </a:t>
            </a:r>
            <a:r>
              <a:rPr lang="en-US" sz="2000" b="0" i="0" u="none" strike="noStrike" baseline="0" dirty="0">
                <a:solidFill>
                  <a:srgbClr val="8D0000"/>
                </a:solidFill>
                <a:latin typeface="CMTT9"/>
              </a:rPr>
              <a:t>balance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CMR10"/>
              </a:rPr>
              <a:t>are correlated. Students tend to hold higher levels of debt, which is associated with higher probability of default.</a:t>
            </a:r>
          </a:p>
          <a:p>
            <a:pPr algn="l"/>
            <a:r>
              <a:rPr lang="en-US" sz="2000" dirty="0">
                <a:latin typeface="CMR10"/>
              </a:rPr>
              <a:t>A student is </a:t>
            </a:r>
            <a:r>
              <a:rPr lang="en-US" sz="2000" b="0" i="0" u="none" strike="noStrike" baseline="0" dirty="0">
                <a:latin typeface="CMR10"/>
              </a:rPr>
              <a:t>riskier than a non-student if no information about the student’s credit card balance is available. However, that student is less risky than a non-student </a:t>
            </a:r>
            <a:r>
              <a:rPr lang="en-US" sz="2000" b="0" i="0" u="none" strike="noStrike" baseline="0" dirty="0">
                <a:latin typeface="CMTI10"/>
              </a:rPr>
              <a:t>with the same credit card balance</a:t>
            </a:r>
            <a:r>
              <a:rPr lang="en-US" sz="2000" b="0" i="0" u="none" strike="noStrike" baseline="0" dirty="0">
                <a:latin typeface="CMR10"/>
              </a:rPr>
              <a:t>!</a:t>
            </a:r>
            <a:endParaRPr lang="en-US" sz="2000" b="0" i="0" u="none" strike="noStrike" baseline="0" dirty="0">
              <a:solidFill>
                <a:srgbClr val="000000"/>
              </a:solidFill>
              <a:latin typeface="CMR10"/>
            </a:endParaRPr>
          </a:p>
        </p:txBody>
      </p:sp>
    </p:spTree>
    <p:extLst>
      <p:ext uri="{BB962C8B-B14F-4D97-AF65-F5344CB8AC3E}">
        <p14:creationId xmlns:p14="http://schemas.microsoft.com/office/powerpoint/2010/main" val="25057425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Multiclass Logistic (a.k.a. </a:t>
            </a:r>
            <a:r>
              <a:rPr lang="en-IN" dirty="0" err="1">
                <a:solidFill>
                  <a:schemeClr val="accent2">
                    <a:lumMod val="75000"/>
                  </a:schemeClr>
                </a:solidFill>
              </a:rPr>
              <a:t>Softmax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) Regression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45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Also called </a:t>
                </a:r>
                <a:r>
                  <a:rPr lang="en-GB" dirty="0" err="1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multinoulli</a:t>
                </a:r>
                <a:r>
                  <a:rPr lang="en-GB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/multinomial regression</a:t>
                </a:r>
                <a:r>
                  <a:rPr lang="en-GB" dirty="0">
                    <a:latin typeface="Abadi Extra Light" panose="020B0204020104020204" pitchFamily="34" charset="0"/>
                  </a:rPr>
                  <a:t>: Basically, LR for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&gt; 2 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classes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In this case,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1,2,…,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and label probabilities are defined as</a:t>
                </a:r>
              </a:p>
              <a:p>
                <a:pPr marL="0" indent="0">
                  <a:buNone/>
                </a:pPr>
                <a:endParaRPr lang="en-IN" sz="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dirty="0"/>
                  <a:t>           </a:t>
                </a: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weight </a:t>
                </a:r>
                <a:r>
                  <a:rPr lang="en-GB" sz="2600" dirty="0" err="1">
                    <a:latin typeface="Abadi Extra Light" panose="020B0204020104020204" pitchFamily="34" charset="0"/>
                  </a:rPr>
                  <a:t>vecs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600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600" b="1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IN" sz="2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IN" sz="26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(one per class), each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-dim, and </a:t>
                </a:r>
                <a14:m>
                  <m:oMath xmlns:m="http://schemas.openxmlformats.org/officeDocument/2006/math">
                    <m:r>
                      <a:rPr lang="en-IN" sz="2600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IN" sz="2600" b="1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IN" sz="2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6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600" b="1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IN" sz="2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IN" sz="26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GB" sz="2600" b="1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Each likelihood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is a </a:t>
                </a:r>
                <a:r>
                  <a:rPr lang="en-GB" sz="2600" dirty="0" err="1">
                    <a:solidFill>
                      <a:srgbClr val="FF0000"/>
                    </a:solidFill>
                    <a:latin typeface="Abadi Extra Light" panose="020B0204020104020204" pitchFamily="34" charset="0"/>
                  </a:rPr>
                  <a:t>multinoulli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distribution. Therefore total likelihood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Can do MLE/MAP/fully Bayesian estimation for </a:t>
                </a:r>
                <a14:m>
                  <m:oMath xmlns:m="http://schemas.openxmlformats.org/officeDocument/2006/math">
                    <m:r>
                      <a:rPr lang="en-GB" sz="2600" b="1" i="1" dirty="0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similar to LR model</a:t>
                </a: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935" t="-18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2F56CF5-32B1-47E7-9BC2-FB248AFBFC9C}"/>
                  </a:ext>
                </a:extLst>
              </p:cNvPr>
              <p:cNvSpPr txBox="1"/>
              <p:nvPr/>
            </p:nvSpPr>
            <p:spPr>
              <a:xfrm>
                <a:off x="1443733" y="2580754"/>
                <a:ext cx="5915145" cy="848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e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  <m:r>
                        <a:rPr lang="en-IN" sz="240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400" i="1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I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IN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ℓ=1</m:t>
                              </m:r>
                            </m:sub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IN" sz="2400" i="1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I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IN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sub>
                                <m:sup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I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𝑛𝑘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2F56CF5-32B1-47E7-9BC2-FB248AFBF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733" y="2580754"/>
                <a:ext cx="5915145" cy="8482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5648EF8-0A26-4658-86E5-63E0360B3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1348" y="2375630"/>
            <a:ext cx="1004822" cy="9652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B9E56FEF-8887-43CF-BAFB-3AD61415367B}"/>
                  </a:ext>
                </a:extLst>
              </p:cNvPr>
              <p:cNvSpPr/>
              <p:nvPr/>
            </p:nvSpPr>
            <p:spPr>
              <a:xfrm>
                <a:off x="7730319" y="2678710"/>
                <a:ext cx="3017948" cy="652333"/>
              </a:xfrm>
              <a:prstGeom prst="wedgeRectCallout">
                <a:avLst>
                  <a:gd name="adj1" fmla="val 65621"/>
                  <a:gd name="adj2" fmla="val -38705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20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Also note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I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I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ℓ=1</m:t>
                        </m:r>
                      </m:sub>
                      <m:sup>
                        <m:r>
                          <a:rPr lang="en-I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I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I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I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IN" sz="20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 </a:t>
                </a:r>
                <a:r>
                  <a:rPr lang="en-IN" sz="20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=1 for any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IN" sz="2000" dirty="0">
                  <a:solidFill>
                    <a:srgbClr val="0000FF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B9E56FEF-8887-43CF-BAFB-3AD6141536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319" y="2678710"/>
                <a:ext cx="3017948" cy="652333"/>
              </a:xfrm>
              <a:prstGeom prst="wedgeRectCallout">
                <a:avLst>
                  <a:gd name="adj1" fmla="val 65621"/>
                  <a:gd name="adj2" fmla="val -38705"/>
                </a:avLst>
              </a:prstGeom>
              <a:blipFill>
                <a:blip r:embed="rId6"/>
                <a:stretch>
                  <a:fillRect l="-1544" t="-74545" b="-68182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13BD52F4-FD41-4956-A589-AA927C424521}"/>
              </a:ext>
            </a:extLst>
          </p:cNvPr>
          <p:cNvSpPr/>
          <p:nvPr/>
        </p:nvSpPr>
        <p:spPr>
          <a:xfrm>
            <a:off x="4020568" y="2477954"/>
            <a:ext cx="2463994" cy="120756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A395482F-0B17-4B58-B38D-6AC0FEF70362}"/>
              </a:ext>
            </a:extLst>
          </p:cNvPr>
          <p:cNvSpPr/>
          <p:nvPr/>
        </p:nvSpPr>
        <p:spPr>
          <a:xfrm>
            <a:off x="5849904" y="2059145"/>
            <a:ext cx="1880415" cy="433435"/>
          </a:xfrm>
          <a:prstGeom prst="wedgeRectCallout">
            <a:avLst>
              <a:gd name="adj1" fmla="val -41697"/>
              <a:gd name="adj2" fmla="val 68298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dirty="0" err="1">
                <a:solidFill>
                  <a:schemeClr val="tx1"/>
                </a:solidFill>
                <a:latin typeface="Abadi Extra Light" panose="020B0204020104020204" pitchFamily="34" charset="0"/>
              </a:rPr>
              <a:t>Softmax</a:t>
            </a:r>
            <a:r>
              <a:rPr lang="en-IN" sz="2000" dirty="0">
                <a:solidFill>
                  <a:schemeClr val="tx1"/>
                </a:solidFill>
                <a:latin typeface="Abadi Extra Light" panose="020B0204020104020204" pitchFamily="34" charset="0"/>
              </a:rPr>
              <a:t> function</a:t>
            </a:r>
            <a:endParaRPr lang="en-IN" sz="2000" dirty="0">
              <a:solidFill>
                <a:srgbClr val="0000FF"/>
              </a:solidFill>
              <a:latin typeface="Abadi Extra Light" panose="020B02040201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11ADEB-9D0A-4693-B693-454ACF592556}"/>
                  </a:ext>
                </a:extLst>
              </p:cNvPr>
              <p:cNvSpPr txBox="1"/>
              <p:nvPr/>
            </p:nvSpPr>
            <p:spPr>
              <a:xfrm>
                <a:off x="2307687" y="4845370"/>
                <a:ext cx="5051191" cy="881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∏"/>
                              <m:limLoc m:val="subSup"/>
                              <m:ctrlP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ℓ=1</m:t>
                              </m:r>
                            </m:sub>
                            <m:sup>
                              <m: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IN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IN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IN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IN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IN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IN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IN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ℓ</m:t>
                                      </m:r>
                                    </m:sub>
                                  </m:sSub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11ADEB-9D0A-4693-B693-454ACF592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687" y="4845370"/>
                <a:ext cx="5051191" cy="8818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peech Bubble: Rectangle 10">
                <a:extLst>
                  <a:ext uri="{FF2B5EF4-FFF2-40B4-BE49-F238E27FC236}">
                    <a16:creationId xmlns:a16="http://schemas.microsoft.com/office/drawing/2014/main" id="{CA00AA10-D374-4C9A-B49E-C831EFBB69F7}"/>
                  </a:ext>
                </a:extLst>
              </p:cNvPr>
              <p:cNvSpPr/>
              <p:nvPr/>
            </p:nvSpPr>
            <p:spPr>
              <a:xfrm>
                <a:off x="7775774" y="4960126"/>
                <a:ext cx="3516299" cy="652332"/>
              </a:xfrm>
              <a:prstGeom prst="wedgeRectCallout">
                <a:avLst>
                  <a:gd name="adj1" fmla="val -60944"/>
                  <a:gd name="adj2" fmla="val 12570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20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Notation: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IN" sz="20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= 1 if true class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sz="20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IN" sz="20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sSup>
                          <m:sSupPr>
                            <m:ctrlPr>
                              <a:rPr lang="en-I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p>
                            <m:r>
                              <a:rPr lang="en-I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IN" sz="20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= 0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∀ </m:t>
                    </m:r>
                    <m:sSup>
                      <m:sSupPr>
                        <m:ctrlPr>
                          <a:rPr lang="en-I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I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IN" sz="20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≠ℓ  </m:t>
                    </m:r>
                  </m:oMath>
                </a14:m>
                <a:endParaRPr lang="en-IN" sz="2000" dirty="0">
                  <a:solidFill>
                    <a:srgbClr val="0000FF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11" name="Speech Bubble: Rectangle 10">
                <a:extLst>
                  <a:ext uri="{FF2B5EF4-FFF2-40B4-BE49-F238E27FC236}">
                    <a16:creationId xmlns:a16="http://schemas.microsoft.com/office/drawing/2014/main" id="{CA00AA10-D374-4C9A-B49E-C831EFBB69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4" y="4960126"/>
                <a:ext cx="3516299" cy="652332"/>
              </a:xfrm>
              <a:prstGeom prst="wedgeRectCallout">
                <a:avLst>
                  <a:gd name="adj1" fmla="val -60944"/>
                  <a:gd name="adj2" fmla="val 12570"/>
                </a:avLst>
              </a:prstGeom>
              <a:blipFill>
                <a:blip r:embed="rId8"/>
                <a:stretch>
                  <a:fillRect t="-8182" r="-2469" b="-17273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2659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928"/>
    </mc:Choice>
    <mc:Fallback xmlns="">
      <p:transition spd="slow" advTm="2469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3" grpId="0" animBg="1"/>
      <p:bldP spid="9" grpId="0" animBg="1"/>
      <p:bldP spid="8" grpId="0"/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57C57-D996-C90C-EC0D-42B032A5E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Multinomial Logistic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C10AF1-1054-A861-AD18-633BDB783A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Softmax coding: K classes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b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endParaRPr lang="en-US" b="0" dirty="0"/>
              </a:p>
              <a:p>
                <a:r>
                  <a:rPr lang="en-US" dirty="0"/>
                  <a:t>We estimate the coefficients for all K classes.</a:t>
                </a:r>
                <a:endParaRPr lang="en-US" b="0" dirty="0"/>
              </a:p>
              <a:p>
                <a:r>
                  <a:rPr lang="en-US" dirty="0"/>
                  <a:t>Log Odds: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p>
                                      <m:sSup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p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  <m:sup/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C10AF1-1054-A861-AD18-633BDB783A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15919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E28D2-B19E-F503-5482-73954E001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Models for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815A2-3785-C0B9-E820-8308FCD2A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7544"/>
            <a:ext cx="10515600" cy="5290456"/>
          </a:xfrm>
        </p:spPr>
        <p:txBody>
          <a:bodyPr>
            <a:normAutofit/>
          </a:bodyPr>
          <a:lstStyle/>
          <a:p>
            <a:pPr algn="l"/>
            <a:r>
              <a:rPr lang="en-US" sz="2600" b="0" i="0" u="none" strike="noStrike" baseline="0" dirty="0">
                <a:latin typeface="CMR10"/>
              </a:rPr>
              <a:t>Model the distribution of the predictors </a:t>
            </a:r>
            <a:r>
              <a:rPr lang="en-US" sz="2600" b="0" i="0" u="none" strike="noStrike" baseline="0" dirty="0">
                <a:latin typeface="CMMI10"/>
              </a:rPr>
              <a:t>X </a:t>
            </a:r>
            <a:r>
              <a:rPr lang="en-US" sz="2600" b="0" i="0" u="none" strike="noStrike" baseline="0" dirty="0">
                <a:latin typeface="CMR10"/>
              </a:rPr>
              <a:t>separately in each of the response classes (for each value of </a:t>
            </a:r>
            <a:r>
              <a:rPr lang="en-US" sz="2600" b="0" i="0" u="none" strike="noStrike" baseline="0" dirty="0">
                <a:latin typeface="CMMI10"/>
              </a:rPr>
              <a:t>Y </a:t>
            </a:r>
            <a:r>
              <a:rPr lang="en-US" sz="2600" b="0" i="0" u="none" strike="noStrike" baseline="0" dirty="0">
                <a:latin typeface="CMR10"/>
              </a:rPr>
              <a:t>)</a:t>
            </a:r>
          </a:p>
          <a:p>
            <a:pPr lvl="1"/>
            <a:r>
              <a:rPr lang="en-US" sz="2400" b="0" i="0" u="none" strike="noStrike" baseline="0" dirty="0">
                <a:latin typeface="CMR10"/>
              </a:rPr>
              <a:t>Alternative to modeling p(</a:t>
            </a:r>
            <a:r>
              <a:rPr lang="en-US" sz="2400" b="0" i="0" u="none" strike="noStrike" baseline="0" dirty="0">
                <a:latin typeface="CMMI10"/>
              </a:rPr>
              <a:t>Y|X</a:t>
            </a:r>
            <a:r>
              <a:rPr lang="en-US" sz="2400" dirty="0">
                <a:latin typeface="CMR10"/>
              </a:rPr>
              <a:t>)</a:t>
            </a:r>
            <a:endParaRPr lang="en-US" sz="2400" b="0" i="0" u="none" strike="noStrike" baseline="0" dirty="0">
              <a:latin typeface="CMR10"/>
            </a:endParaRPr>
          </a:p>
          <a:p>
            <a:pPr lvl="1"/>
            <a:r>
              <a:rPr lang="en-US" sz="2200" b="0" i="0" u="none" strike="noStrike" baseline="0" dirty="0">
                <a:latin typeface="CMR10"/>
              </a:rPr>
              <a:t>We then use Bayes’ theorem to flip these around into estimates for </a:t>
            </a:r>
            <a:r>
              <a:rPr lang="en-US" sz="2200" b="0" i="0" u="none" strike="noStrike" baseline="0" dirty="0" err="1">
                <a:latin typeface="CMR10"/>
              </a:rPr>
              <a:t>Pr</a:t>
            </a:r>
            <a:r>
              <a:rPr lang="en-US" sz="2200" b="0" i="0" u="none" strike="noStrike" baseline="0" dirty="0">
                <a:latin typeface="CMR10"/>
              </a:rPr>
              <a:t>(</a:t>
            </a:r>
            <a:r>
              <a:rPr lang="en-US" sz="2200" b="0" i="0" u="none" strike="noStrike" baseline="0" dirty="0">
                <a:latin typeface="CMMI10"/>
              </a:rPr>
              <a:t>Y </a:t>
            </a:r>
            <a:r>
              <a:rPr lang="en-US" sz="2200" b="0" i="0" u="none" strike="noStrike" baseline="0" dirty="0">
                <a:latin typeface="CMR10"/>
              </a:rPr>
              <a:t>= </a:t>
            </a:r>
            <a:r>
              <a:rPr lang="en-US" sz="2200" b="0" i="0" u="none" strike="noStrike" baseline="0" dirty="0" err="1">
                <a:latin typeface="CMMI10"/>
              </a:rPr>
              <a:t>k</a:t>
            </a:r>
            <a:r>
              <a:rPr lang="en-US" sz="2200" b="0" i="0" u="none" strike="noStrike" baseline="0" dirty="0" err="1">
                <a:latin typeface="CMSY10"/>
              </a:rPr>
              <a:t>|</a:t>
            </a:r>
            <a:r>
              <a:rPr lang="en-US" sz="2200" b="0" i="0" u="none" strike="noStrike" baseline="0" dirty="0" err="1">
                <a:latin typeface="CMMI10"/>
              </a:rPr>
              <a:t>X</a:t>
            </a:r>
            <a:r>
              <a:rPr lang="en-US" sz="2200" b="0" i="0" u="none" strike="noStrike" baseline="0" dirty="0">
                <a:latin typeface="CMMI10"/>
              </a:rPr>
              <a:t> </a:t>
            </a:r>
            <a:r>
              <a:rPr lang="en-US" sz="2200" b="0" i="0" u="none" strike="noStrike" baseline="0" dirty="0">
                <a:latin typeface="CMR10"/>
              </a:rPr>
              <a:t>= </a:t>
            </a:r>
            <a:r>
              <a:rPr lang="en-US" sz="2200" b="0" i="0" u="none" strike="noStrike" baseline="0" dirty="0">
                <a:latin typeface="CMMI10"/>
              </a:rPr>
              <a:t>x</a:t>
            </a:r>
            <a:r>
              <a:rPr lang="en-US" sz="2200" b="0" i="0" u="none" strike="noStrike" baseline="0" dirty="0">
                <a:latin typeface="CMR10"/>
              </a:rPr>
              <a:t>)</a:t>
            </a:r>
          </a:p>
          <a:p>
            <a:pPr algn="l"/>
            <a:r>
              <a:rPr lang="en-US" sz="2600" b="0" i="0" u="none" strike="noStrike" baseline="0" dirty="0">
                <a:latin typeface="CMR10"/>
              </a:rPr>
              <a:t>When the distribution of </a:t>
            </a:r>
            <a:r>
              <a:rPr lang="en-US" sz="2600" b="0" i="0" u="none" strike="noStrike" baseline="0" dirty="0">
                <a:latin typeface="CMMI10"/>
              </a:rPr>
              <a:t>X </a:t>
            </a:r>
            <a:r>
              <a:rPr lang="en-US" sz="2600" b="0" i="0" u="none" strike="noStrike" baseline="0" dirty="0">
                <a:latin typeface="CMR10"/>
              </a:rPr>
              <a:t>within each class is assumed to be normal, it turns out that the model is very similar in form to logistic regression.</a:t>
            </a:r>
          </a:p>
          <a:p>
            <a:pPr algn="l"/>
            <a:r>
              <a:rPr lang="en-US" sz="2400" dirty="0">
                <a:latin typeface="CMR10"/>
              </a:rPr>
              <a:t>Why?</a:t>
            </a:r>
          </a:p>
          <a:p>
            <a:pPr lvl="1"/>
            <a:r>
              <a:rPr lang="en-US" sz="2000" b="0" i="0" u="none" strike="noStrike" baseline="0" dirty="0">
                <a:latin typeface="CMR10"/>
              </a:rPr>
              <a:t>Logistic Regression is unstable when there is substantial separation between the two classes</a:t>
            </a:r>
          </a:p>
          <a:p>
            <a:pPr lvl="1"/>
            <a:r>
              <a:rPr lang="en-US" sz="2000" b="0" i="0" u="none" strike="noStrike" baseline="0" dirty="0">
                <a:latin typeface="CMR10"/>
              </a:rPr>
              <a:t>Generative methods considered here do not suffer from this problem.</a:t>
            </a:r>
          </a:p>
          <a:p>
            <a:pPr lvl="1"/>
            <a:r>
              <a:rPr lang="en-US" sz="2000" b="0" i="0" u="none" strike="noStrike" baseline="0" dirty="0">
                <a:latin typeface="CMR10"/>
              </a:rPr>
              <a:t>If the distribution of the predictors </a:t>
            </a:r>
            <a:r>
              <a:rPr lang="en-US" sz="2000" b="0" i="0" u="none" strike="noStrike" baseline="0" dirty="0">
                <a:latin typeface="CMMI10"/>
              </a:rPr>
              <a:t>X </a:t>
            </a:r>
            <a:r>
              <a:rPr lang="en-US" sz="2000" b="0" i="0" u="none" strike="noStrike" baseline="0" dirty="0">
                <a:latin typeface="CMR10"/>
              </a:rPr>
              <a:t>is approximately normal in each of the classes and the sample size is small, then the approaches in this section may be more accurate than logistic regression.</a:t>
            </a:r>
          </a:p>
          <a:p>
            <a:pPr lvl="1"/>
            <a:r>
              <a:rPr lang="en-US" sz="2000" b="0" i="0" u="none" strike="noStrike" baseline="0" dirty="0">
                <a:latin typeface="CMR10"/>
              </a:rPr>
              <a:t>Can be naturally extended to the case of more than two response classes.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076221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Generative Classification: A Basic Idea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48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Learn the probability distribution of inputs from each class (“class-conditional”)</a:t>
                </a:r>
              </a:p>
              <a:p>
                <a:pPr marL="0" indent="0">
                  <a:buNone/>
                </a:pPr>
                <a:endParaRPr lang="en-GB" sz="2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dirty="0"/>
                  <a:t>           </a:t>
                </a: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Usually assume some form (e.g., Gaussian) and estimate the parameters of that distribution (using MLE/MAP/fully Bayesian approach)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Predict label of a test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by comparing its probabilities under each class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Or can report the probability of belonging to each class (soft prediction)</a:t>
                </a: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5"/>
                <a:stretch>
                  <a:fillRect l="-935" t="-1864" r="-416" b="-36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B456C46-F8F2-4EC5-A82E-C6B1C53DA9FA}"/>
              </a:ext>
            </a:extLst>
          </p:cNvPr>
          <p:cNvSpPr/>
          <p:nvPr/>
        </p:nvSpPr>
        <p:spPr>
          <a:xfrm>
            <a:off x="2206794" y="1921338"/>
            <a:ext cx="4303553" cy="2600653"/>
          </a:xfrm>
          <a:custGeom>
            <a:avLst/>
            <a:gdLst>
              <a:gd name="connsiteX0" fmla="*/ 0 w 4018327"/>
              <a:gd name="connsiteY0" fmla="*/ 2206508 h 2374288"/>
              <a:gd name="connsiteX1" fmla="*/ 771787 w 4018327"/>
              <a:gd name="connsiteY1" fmla="*/ 16981 h 2374288"/>
              <a:gd name="connsiteX2" fmla="*/ 2374085 w 4018327"/>
              <a:gd name="connsiteY2" fmla="*/ 1241774 h 2374288"/>
              <a:gd name="connsiteX3" fmla="*/ 3464653 w 4018327"/>
              <a:gd name="connsiteY3" fmla="*/ 2181341 h 2374288"/>
              <a:gd name="connsiteX4" fmla="*/ 4018327 w 4018327"/>
              <a:gd name="connsiteY4" fmla="*/ 2374288 h 2374288"/>
              <a:gd name="connsiteX0" fmla="*/ 0 w 4093828"/>
              <a:gd name="connsiteY0" fmla="*/ 2345068 h 2378624"/>
              <a:gd name="connsiteX1" fmla="*/ 847288 w 4093828"/>
              <a:gd name="connsiteY1" fmla="*/ 21317 h 2378624"/>
              <a:gd name="connsiteX2" fmla="*/ 2449586 w 4093828"/>
              <a:gd name="connsiteY2" fmla="*/ 1246110 h 2378624"/>
              <a:gd name="connsiteX3" fmla="*/ 3540154 w 4093828"/>
              <a:gd name="connsiteY3" fmla="*/ 2185677 h 2378624"/>
              <a:gd name="connsiteX4" fmla="*/ 4093828 w 4093828"/>
              <a:gd name="connsiteY4" fmla="*/ 2378624 h 2378624"/>
              <a:gd name="connsiteX0" fmla="*/ 0 w 4093828"/>
              <a:gd name="connsiteY0" fmla="*/ 2345068 h 2378624"/>
              <a:gd name="connsiteX1" fmla="*/ 847288 w 4093828"/>
              <a:gd name="connsiteY1" fmla="*/ 21317 h 2378624"/>
              <a:gd name="connsiteX2" fmla="*/ 2449586 w 4093828"/>
              <a:gd name="connsiteY2" fmla="*/ 1246110 h 2378624"/>
              <a:gd name="connsiteX3" fmla="*/ 3540154 w 4093828"/>
              <a:gd name="connsiteY3" fmla="*/ 2185677 h 2378624"/>
              <a:gd name="connsiteX4" fmla="*/ 4093828 w 4093828"/>
              <a:gd name="connsiteY4" fmla="*/ 2378624 h 2378624"/>
              <a:gd name="connsiteX0" fmla="*/ 0 w 4093828"/>
              <a:gd name="connsiteY0" fmla="*/ 2369865 h 2403421"/>
              <a:gd name="connsiteX1" fmla="*/ 1375795 w 4093828"/>
              <a:gd name="connsiteY1" fmla="*/ 20947 h 2403421"/>
              <a:gd name="connsiteX2" fmla="*/ 2449586 w 4093828"/>
              <a:gd name="connsiteY2" fmla="*/ 1270907 h 2403421"/>
              <a:gd name="connsiteX3" fmla="*/ 3540154 w 4093828"/>
              <a:gd name="connsiteY3" fmla="*/ 2210474 h 2403421"/>
              <a:gd name="connsiteX4" fmla="*/ 4093828 w 4093828"/>
              <a:gd name="connsiteY4" fmla="*/ 2403421 h 2403421"/>
              <a:gd name="connsiteX0" fmla="*/ 0 w 4093828"/>
              <a:gd name="connsiteY0" fmla="*/ 2373948 h 2407504"/>
              <a:gd name="connsiteX1" fmla="*/ 1375795 w 4093828"/>
              <a:gd name="connsiteY1" fmla="*/ 25030 h 2407504"/>
              <a:gd name="connsiteX2" fmla="*/ 2617365 w 4093828"/>
              <a:gd name="connsiteY2" fmla="*/ 1199489 h 2407504"/>
              <a:gd name="connsiteX3" fmla="*/ 3540154 w 4093828"/>
              <a:gd name="connsiteY3" fmla="*/ 2214557 h 2407504"/>
              <a:gd name="connsiteX4" fmla="*/ 4093828 w 4093828"/>
              <a:gd name="connsiteY4" fmla="*/ 2407504 h 2407504"/>
              <a:gd name="connsiteX0" fmla="*/ 0 w 4093828"/>
              <a:gd name="connsiteY0" fmla="*/ 2373948 h 2407504"/>
              <a:gd name="connsiteX1" fmla="*/ 1375795 w 4093828"/>
              <a:gd name="connsiteY1" fmla="*/ 25030 h 2407504"/>
              <a:gd name="connsiteX2" fmla="*/ 2617365 w 4093828"/>
              <a:gd name="connsiteY2" fmla="*/ 1199489 h 2407504"/>
              <a:gd name="connsiteX3" fmla="*/ 3540154 w 4093828"/>
              <a:gd name="connsiteY3" fmla="*/ 2214557 h 2407504"/>
              <a:gd name="connsiteX4" fmla="*/ 4093828 w 4093828"/>
              <a:gd name="connsiteY4" fmla="*/ 2407504 h 2407504"/>
              <a:gd name="connsiteX0" fmla="*/ 0 w 4152551"/>
              <a:gd name="connsiteY0" fmla="*/ 2452246 h 2459979"/>
              <a:gd name="connsiteX1" fmla="*/ 1434518 w 4152551"/>
              <a:gd name="connsiteY1" fmla="*/ 27827 h 2459979"/>
              <a:gd name="connsiteX2" fmla="*/ 2676088 w 4152551"/>
              <a:gd name="connsiteY2" fmla="*/ 1202286 h 2459979"/>
              <a:gd name="connsiteX3" fmla="*/ 3598877 w 4152551"/>
              <a:gd name="connsiteY3" fmla="*/ 2217354 h 2459979"/>
              <a:gd name="connsiteX4" fmla="*/ 4152551 w 4152551"/>
              <a:gd name="connsiteY4" fmla="*/ 2410301 h 2459979"/>
              <a:gd name="connsiteX0" fmla="*/ 0 w 4152551"/>
              <a:gd name="connsiteY0" fmla="*/ 2452246 h 2454521"/>
              <a:gd name="connsiteX1" fmla="*/ 1434518 w 4152551"/>
              <a:gd name="connsiteY1" fmla="*/ 27827 h 2454521"/>
              <a:gd name="connsiteX2" fmla="*/ 2676088 w 4152551"/>
              <a:gd name="connsiteY2" fmla="*/ 1202286 h 2454521"/>
              <a:gd name="connsiteX3" fmla="*/ 3598877 w 4152551"/>
              <a:gd name="connsiteY3" fmla="*/ 2217354 h 2454521"/>
              <a:gd name="connsiteX4" fmla="*/ 4152551 w 4152551"/>
              <a:gd name="connsiteY4" fmla="*/ 2410301 h 2454521"/>
              <a:gd name="connsiteX0" fmla="*/ 0 w 4152551"/>
              <a:gd name="connsiteY0" fmla="*/ 2451870 h 2454145"/>
              <a:gd name="connsiteX1" fmla="*/ 1434518 w 4152551"/>
              <a:gd name="connsiteY1" fmla="*/ 27451 h 2454145"/>
              <a:gd name="connsiteX2" fmla="*/ 2676088 w 4152551"/>
              <a:gd name="connsiteY2" fmla="*/ 1201910 h 2454145"/>
              <a:gd name="connsiteX3" fmla="*/ 3548543 w 4152551"/>
              <a:gd name="connsiteY3" fmla="*/ 2116310 h 2454145"/>
              <a:gd name="connsiteX4" fmla="*/ 4152551 w 4152551"/>
              <a:gd name="connsiteY4" fmla="*/ 2409925 h 2454145"/>
              <a:gd name="connsiteX0" fmla="*/ 0 w 4152551"/>
              <a:gd name="connsiteY0" fmla="*/ 2452438 h 2454713"/>
              <a:gd name="connsiteX1" fmla="*/ 1434518 w 4152551"/>
              <a:gd name="connsiteY1" fmla="*/ 28019 h 2454713"/>
              <a:gd name="connsiteX2" fmla="*/ 2676088 w 4152551"/>
              <a:gd name="connsiteY2" fmla="*/ 1202478 h 2454713"/>
              <a:gd name="connsiteX3" fmla="*/ 3548543 w 4152551"/>
              <a:gd name="connsiteY3" fmla="*/ 2116878 h 2454713"/>
              <a:gd name="connsiteX4" fmla="*/ 4152551 w 4152551"/>
              <a:gd name="connsiteY4" fmla="*/ 2410493 h 2454713"/>
              <a:gd name="connsiteX0" fmla="*/ 0 w 4194496"/>
              <a:gd name="connsiteY0" fmla="*/ 2548287 h 2550490"/>
              <a:gd name="connsiteX1" fmla="*/ 1476463 w 4194496"/>
              <a:gd name="connsiteY1" fmla="*/ 31589 h 2550490"/>
              <a:gd name="connsiteX2" fmla="*/ 2718033 w 4194496"/>
              <a:gd name="connsiteY2" fmla="*/ 1206048 h 2550490"/>
              <a:gd name="connsiteX3" fmla="*/ 3590488 w 4194496"/>
              <a:gd name="connsiteY3" fmla="*/ 2120448 h 2550490"/>
              <a:gd name="connsiteX4" fmla="*/ 4194496 w 4194496"/>
              <a:gd name="connsiteY4" fmla="*/ 2414063 h 2550490"/>
              <a:gd name="connsiteX0" fmla="*/ 0 w 4194496"/>
              <a:gd name="connsiteY0" fmla="*/ 2548287 h 2548287"/>
              <a:gd name="connsiteX1" fmla="*/ 1476463 w 4194496"/>
              <a:gd name="connsiteY1" fmla="*/ 31589 h 2548287"/>
              <a:gd name="connsiteX2" fmla="*/ 2718033 w 4194496"/>
              <a:gd name="connsiteY2" fmla="*/ 1206048 h 2548287"/>
              <a:gd name="connsiteX3" fmla="*/ 3590488 w 4194496"/>
              <a:gd name="connsiteY3" fmla="*/ 2120448 h 2548287"/>
              <a:gd name="connsiteX4" fmla="*/ 4194496 w 4194496"/>
              <a:gd name="connsiteY4" fmla="*/ 2414063 h 2548287"/>
              <a:gd name="connsiteX0" fmla="*/ 0 w 4303553"/>
              <a:gd name="connsiteY0" fmla="*/ 2600627 h 2600627"/>
              <a:gd name="connsiteX1" fmla="*/ 1585520 w 4303553"/>
              <a:gd name="connsiteY1" fmla="*/ 33595 h 2600627"/>
              <a:gd name="connsiteX2" fmla="*/ 2827090 w 4303553"/>
              <a:gd name="connsiteY2" fmla="*/ 1208054 h 2600627"/>
              <a:gd name="connsiteX3" fmla="*/ 3699545 w 4303553"/>
              <a:gd name="connsiteY3" fmla="*/ 2122454 h 2600627"/>
              <a:gd name="connsiteX4" fmla="*/ 4303553 w 4303553"/>
              <a:gd name="connsiteY4" fmla="*/ 2416069 h 2600627"/>
              <a:gd name="connsiteX0" fmla="*/ 0 w 4303553"/>
              <a:gd name="connsiteY0" fmla="*/ 2600627 h 2600653"/>
              <a:gd name="connsiteX1" fmla="*/ 1585520 w 4303553"/>
              <a:gd name="connsiteY1" fmla="*/ 33595 h 2600653"/>
              <a:gd name="connsiteX2" fmla="*/ 2827090 w 4303553"/>
              <a:gd name="connsiteY2" fmla="*/ 1208054 h 2600653"/>
              <a:gd name="connsiteX3" fmla="*/ 3699545 w 4303553"/>
              <a:gd name="connsiteY3" fmla="*/ 2122454 h 2600653"/>
              <a:gd name="connsiteX4" fmla="*/ 4303553 w 4303553"/>
              <a:gd name="connsiteY4" fmla="*/ 2416069 h 2600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3553" h="2600653">
                <a:moveTo>
                  <a:pt x="0" y="2600627"/>
                </a:moveTo>
                <a:cubicBezTo>
                  <a:pt x="834005" y="2609715"/>
                  <a:pt x="1114338" y="265691"/>
                  <a:pt x="1585520" y="33595"/>
                </a:cubicBezTo>
                <a:cubicBezTo>
                  <a:pt x="2056702" y="-198501"/>
                  <a:pt x="2508309" y="834744"/>
                  <a:pt x="2827090" y="1208054"/>
                </a:cubicBezTo>
                <a:cubicBezTo>
                  <a:pt x="3145871" y="1581364"/>
                  <a:pt x="3453468" y="1921118"/>
                  <a:pt x="3699545" y="2122454"/>
                </a:cubicBezTo>
                <a:cubicBezTo>
                  <a:pt x="3945622" y="2323790"/>
                  <a:pt x="4163736" y="2413971"/>
                  <a:pt x="4303553" y="2416069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15CFC7A-8068-4BA3-9A08-8B1F00BA922B}"/>
              </a:ext>
            </a:extLst>
          </p:cNvPr>
          <p:cNvSpPr/>
          <p:nvPr/>
        </p:nvSpPr>
        <p:spPr>
          <a:xfrm>
            <a:off x="5470721" y="1975191"/>
            <a:ext cx="4588779" cy="2469467"/>
          </a:xfrm>
          <a:custGeom>
            <a:avLst/>
            <a:gdLst>
              <a:gd name="connsiteX0" fmla="*/ 0 w 4018327"/>
              <a:gd name="connsiteY0" fmla="*/ 2206508 h 2374288"/>
              <a:gd name="connsiteX1" fmla="*/ 771787 w 4018327"/>
              <a:gd name="connsiteY1" fmla="*/ 16981 h 2374288"/>
              <a:gd name="connsiteX2" fmla="*/ 2374085 w 4018327"/>
              <a:gd name="connsiteY2" fmla="*/ 1241774 h 2374288"/>
              <a:gd name="connsiteX3" fmla="*/ 3464653 w 4018327"/>
              <a:gd name="connsiteY3" fmla="*/ 2181341 h 2374288"/>
              <a:gd name="connsiteX4" fmla="*/ 4018327 w 4018327"/>
              <a:gd name="connsiteY4" fmla="*/ 2374288 h 2374288"/>
              <a:gd name="connsiteX0" fmla="*/ 0 w 4093828"/>
              <a:gd name="connsiteY0" fmla="*/ 2345068 h 2378624"/>
              <a:gd name="connsiteX1" fmla="*/ 847288 w 4093828"/>
              <a:gd name="connsiteY1" fmla="*/ 21317 h 2378624"/>
              <a:gd name="connsiteX2" fmla="*/ 2449586 w 4093828"/>
              <a:gd name="connsiteY2" fmla="*/ 1246110 h 2378624"/>
              <a:gd name="connsiteX3" fmla="*/ 3540154 w 4093828"/>
              <a:gd name="connsiteY3" fmla="*/ 2185677 h 2378624"/>
              <a:gd name="connsiteX4" fmla="*/ 4093828 w 4093828"/>
              <a:gd name="connsiteY4" fmla="*/ 2378624 h 2378624"/>
              <a:gd name="connsiteX0" fmla="*/ 0 w 4093828"/>
              <a:gd name="connsiteY0" fmla="*/ 2345068 h 2378624"/>
              <a:gd name="connsiteX1" fmla="*/ 847288 w 4093828"/>
              <a:gd name="connsiteY1" fmla="*/ 21317 h 2378624"/>
              <a:gd name="connsiteX2" fmla="*/ 2449586 w 4093828"/>
              <a:gd name="connsiteY2" fmla="*/ 1246110 h 2378624"/>
              <a:gd name="connsiteX3" fmla="*/ 3540154 w 4093828"/>
              <a:gd name="connsiteY3" fmla="*/ 2185677 h 2378624"/>
              <a:gd name="connsiteX4" fmla="*/ 4093828 w 4093828"/>
              <a:gd name="connsiteY4" fmla="*/ 2378624 h 2378624"/>
              <a:gd name="connsiteX0" fmla="*/ 0 w 4093828"/>
              <a:gd name="connsiteY0" fmla="*/ 2369865 h 2403421"/>
              <a:gd name="connsiteX1" fmla="*/ 1375795 w 4093828"/>
              <a:gd name="connsiteY1" fmla="*/ 20947 h 2403421"/>
              <a:gd name="connsiteX2" fmla="*/ 2449586 w 4093828"/>
              <a:gd name="connsiteY2" fmla="*/ 1270907 h 2403421"/>
              <a:gd name="connsiteX3" fmla="*/ 3540154 w 4093828"/>
              <a:gd name="connsiteY3" fmla="*/ 2210474 h 2403421"/>
              <a:gd name="connsiteX4" fmla="*/ 4093828 w 4093828"/>
              <a:gd name="connsiteY4" fmla="*/ 2403421 h 2403421"/>
              <a:gd name="connsiteX0" fmla="*/ 0 w 4093828"/>
              <a:gd name="connsiteY0" fmla="*/ 2373948 h 2407504"/>
              <a:gd name="connsiteX1" fmla="*/ 1375795 w 4093828"/>
              <a:gd name="connsiteY1" fmla="*/ 25030 h 2407504"/>
              <a:gd name="connsiteX2" fmla="*/ 2617365 w 4093828"/>
              <a:gd name="connsiteY2" fmla="*/ 1199489 h 2407504"/>
              <a:gd name="connsiteX3" fmla="*/ 3540154 w 4093828"/>
              <a:gd name="connsiteY3" fmla="*/ 2214557 h 2407504"/>
              <a:gd name="connsiteX4" fmla="*/ 4093828 w 4093828"/>
              <a:gd name="connsiteY4" fmla="*/ 2407504 h 2407504"/>
              <a:gd name="connsiteX0" fmla="*/ 0 w 4093828"/>
              <a:gd name="connsiteY0" fmla="*/ 2373948 h 2407504"/>
              <a:gd name="connsiteX1" fmla="*/ 1375795 w 4093828"/>
              <a:gd name="connsiteY1" fmla="*/ 25030 h 2407504"/>
              <a:gd name="connsiteX2" fmla="*/ 2617365 w 4093828"/>
              <a:gd name="connsiteY2" fmla="*/ 1199489 h 2407504"/>
              <a:gd name="connsiteX3" fmla="*/ 3540154 w 4093828"/>
              <a:gd name="connsiteY3" fmla="*/ 2214557 h 2407504"/>
              <a:gd name="connsiteX4" fmla="*/ 4093828 w 4093828"/>
              <a:gd name="connsiteY4" fmla="*/ 2407504 h 2407504"/>
              <a:gd name="connsiteX0" fmla="*/ 0 w 4152551"/>
              <a:gd name="connsiteY0" fmla="*/ 2452246 h 2459979"/>
              <a:gd name="connsiteX1" fmla="*/ 1434518 w 4152551"/>
              <a:gd name="connsiteY1" fmla="*/ 27827 h 2459979"/>
              <a:gd name="connsiteX2" fmla="*/ 2676088 w 4152551"/>
              <a:gd name="connsiteY2" fmla="*/ 1202286 h 2459979"/>
              <a:gd name="connsiteX3" fmla="*/ 3598877 w 4152551"/>
              <a:gd name="connsiteY3" fmla="*/ 2217354 h 2459979"/>
              <a:gd name="connsiteX4" fmla="*/ 4152551 w 4152551"/>
              <a:gd name="connsiteY4" fmla="*/ 2410301 h 2459979"/>
              <a:gd name="connsiteX0" fmla="*/ 0 w 4152551"/>
              <a:gd name="connsiteY0" fmla="*/ 2452246 h 2454521"/>
              <a:gd name="connsiteX1" fmla="*/ 1434518 w 4152551"/>
              <a:gd name="connsiteY1" fmla="*/ 27827 h 2454521"/>
              <a:gd name="connsiteX2" fmla="*/ 2676088 w 4152551"/>
              <a:gd name="connsiteY2" fmla="*/ 1202286 h 2454521"/>
              <a:gd name="connsiteX3" fmla="*/ 3598877 w 4152551"/>
              <a:gd name="connsiteY3" fmla="*/ 2217354 h 2454521"/>
              <a:gd name="connsiteX4" fmla="*/ 4152551 w 4152551"/>
              <a:gd name="connsiteY4" fmla="*/ 2410301 h 2454521"/>
              <a:gd name="connsiteX0" fmla="*/ 0 w 4152551"/>
              <a:gd name="connsiteY0" fmla="*/ 2451870 h 2454145"/>
              <a:gd name="connsiteX1" fmla="*/ 1434518 w 4152551"/>
              <a:gd name="connsiteY1" fmla="*/ 27451 h 2454145"/>
              <a:gd name="connsiteX2" fmla="*/ 2676088 w 4152551"/>
              <a:gd name="connsiteY2" fmla="*/ 1201910 h 2454145"/>
              <a:gd name="connsiteX3" fmla="*/ 3548543 w 4152551"/>
              <a:gd name="connsiteY3" fmla="*/ 2116310 h 2454145"/>
              <a:gd name="connsiteX4" fmla="*/ 4152551 w 4152551"/>
              <a:gd name="connsiteY4" fmla="*/ 2409925 h 2454145"/>
              <a:gd name="connsiteX0" fmla="*/ 0 w 4152551"/>
              <a:gd name="connsiteY0" fmla="*/ 2452438 h 2454713"/>
              <a:gd name="connsiteX1" fmla="*/ 1434518 w 4152551"/>
              <a:gd name="connsiteY1" fmla="*/ 28019 h 2454713"/>
              <a:gd name="connsiteX2" fmla="*/ 2676088 w 4152551"/>
              <a:gd name="connsiteY2" fmla="*/ 1202478 h 2454713"/>
              <a:gd name="connsiteX3" fmla="*/ 3548543 w 4152551"/>
              <a:gd name="connsiteY3" fmla="*/ 2116878 h 2454713"/>
              <a:gd name="connsiteX4" fmla="*/ 4152551 w 4152551"/>
              <a:gd name="connsiteY4" fmla="*/ 2410493 h 2454713"/>
              <a:gd name="connsiteX0" fmla="*/ 0 w 4152551"/>
              <a:gd name="connsiteY0" fmla="*/ 2304108 h 2306538"/>
              <a:gd name="connsiteX1" fmla="*/ 1342239 w 4152551"/>
              <a:gd name="connsiteY1" fmla="*/ 30690 h 2306538"/>
              <a:gd name="connsiteX2" fmla="*/ 2676088 w 4152551"/>
              <a:gd name="connsiteY2" fmla="*/ 1054148 h 2306538"/>
              <a:gd name="connsiteX3" fmla="*/ 3548543 w 4152551"/>
              <a:gd name="connsiteY3" fmla="*/ 1968548 h 2306538"/>
              <a:gd name="connsiteX4" fmla="*/ 4152551 w 4152551"/>
              <a:gd name="connsiteY4" fmla="*/ 2262163 h 2306538"/>
              <a:gd name="connsiteX0" fmla="*/ 0 w 4152551"/>
              <a:gd name="connsiteY0" fmla="*/ 2287738 h 2290187"/>
              <a:gd name="connsiteX1" fmla="*/ 2197916 w 4152551"/>
              <a:gd name="connsiteY1" fmla="*/ 31098 h 2290187"/>
              <a:gd name="connsiteX2" fmla="*/ 2676088 w 4152551"/>
              <a:gd name="connsiteY2" fmla="*/ 1037778 h 2290187"/>
              <a:gd name="connsiteX3" fmla="*/ 3548543 w 4152551"/>
              <a:gd name="connsiteY3" fmla="*/ 1952178 h 2290187"/>
              <a:gd name="connsiteX4" fmla="*/ 4152551 w 4152551"/>
              <a:gd name="connsiteY4" fmla="*/ 2245793 h 2290187"/>
              <a:gd name="connsiteX0" fmla="*/ 0 w 4152551"/>
              <a:gd name="connsiteY0" fmla="*/ 2292119 h 2294579"/>
              <a:gd name="connsiteX1" fmla="*/ 2197916 w 4152551"/>
              <a:gd name="connsiteY1" fmla="*/ 35479 h 2294579"/>
              <a:gd name="connsiteX2" fmla="*/ 3070370 w 4152551"/>
              <a:gd name="connsiteY2" fmla="*/ 983436 h 2294579"/>
              <a:gd name="connsiteX3" fmla="*/ 3548543 w 4152551"/>
              <a:gd name="connsiteY3" fmla="*/ 1956559 h 2294579"/>
              <a:gd name="connsiteX4" fmla="*/ 4152551 w 4152551"/>
              <a:gd name="connsiteY4" fmla="*/ 2250174 h 2294579"/>
              <a:gd name="connsiteX0" fmla="*/ 0 w 4152551"/>
              <a:gd name="connsiteY0" fmla="*/ 2295136 h 2297596"/>
              <a:gd name="connsiteX1" fmla="*/ 2197916 w 4152551"/>
              <a:gd name="connsiteY1" fmla="*/ 38496 h 2297596"/>
              <a:gd name="connsiteX2" fmla="*/ 3070370 w 4152551"/>
              <a:gd name="connsiteY2" fmla="*/ 986453 h 2297596"/>
              <a:gd name="connsiteX3" fmla="*/ 3548543 w 4152551"/>
              <a:gd name="connsiteY3" fmla="*/ 1959576 h 2297596"/>
              <a:gd name="connsiteX4" fmla="*/ 4152551 w 4152551"/>
              <a:gd name="connsiteY4" fmla="*/ 2253191 h 2297596"/>
              <a:gd name="connsiteX0" fmla="*/ 0 w 4345498"/>
              <a:gd name="connsiteY0" fmla="*/ 2295136 h 2311914"/>
              <a:gd name="connsiteX1" fmla="*/ 2197916 w 4345498"/>
              <a:gd name="connsiteY1" fmla="*/ 38496 h 2311914"/>
              <a:gd name="connsiteX2" fmla="*/ 3070370 w 4345498"/>
              <a:gd name="connsiteY2" fmla="*/ 986453 h 2311914"/>
              <a:gd name="connsiteX3" fmla="*/ 3548543 w 4345498"/>
              <a:gd name="connsiteY3" fmla="*/ 1959576 h 2311914"/>
              <a:gd name="connsiteX4" fmla="*/ 4345498 w 4345498"/>
              <a:gd name="connsiteY4" fmla="*/ 2311914 h 2311914"/>
              <a:gd name="connsiteX0" fmla="*/ 0 w 4345498"/>
              <a:gd name="connsiteY0" fmla="*/ 2383010 h 2385394"/>
              <a:gd name="connsiteX1" fmla="*/ 2197916 w 4345498"/>
              <a:gd name="connsiteY1" fmla="*/ 42480 h 2385394"/>
              <a:gd name="connsiteX2" fmla="*/ 3070370 w 4345498"/>
              <a:gd name="connsiteY2" fmla="*/ 990437 h 2385394"/>
              <a:gd name="connsiteX3" fmla="*/ 3548543 w 4345498"/>
              <a:gd name="connsiteY3" fmla="*/ 1963560 h 2385394"/>
              <a:gd name="connsiteX4" fmla="*/ 4345498 w 4345498"/>
              <a:gd name="connsiteY4" fmla="*/ 2315898 h 2385394"/>
              <a:gd name="connsiteX0" fmla="*/ 0 w 4345498"/>
              <a:gd name="connsiteY0" fmla="*/ 2383010 h 2383010"/>
              <a:gd name="connsiteX1" fmla="*/ 2197916 w 4345498"/>
              <a:gd name="connsiteY1" fmla="*/ 42480 h 2383010"/>
              <a:gd name="connsiteX2" fmla="*/ 3070370 w 4345498"/>
              <a:gd name="connsiteY2" fmla="*/ 990437 h 2383010"/>
              <a:gd name="connsiteX3" fmla="*/ 3548543 w 4345498"/>
              <a:gd name="connsiteY3" fmla="*/ 1963560 h 2383010"/>
              <a:gd name="connsiteX4" fmla="*/ 4345498 w 4345498"/>
              <a:gd name="connsiteY4" fmla="*/ 2315898 h 2383010"/>
              <a:gd name="connsiteX0" fmla="*/ 0 w 4362276"/>
              <a:gd name="connsiteY0" fmla="*/ 2497399 h 2497399"/>
              <a:gd name="connsiteX1" fmla="*/ 2214694 w 4362276"/>
              <a:gd name="connsiteY1" fmla="*/ 47812 h 2497399"/>
              <a:gd name="connsiteX2" fmla="*/ 3087148 w 4362276"/>
              <a:gd name="connsiteY2" fmla="*/ 995769 h 2497399"/>
              <a:gd name="connsiteX3" fmla="*/ 3565321 w 4362276"/>
              <a:gd name="connsiteY3" fmla="*/ 1968892 h 2497399"/>
              <a:gd name="connsiteX4" fmla="*/ 4362276 w 4362276"/>
              <a:gd name="connsiteY4" fmla="*/ 2321230 h 2497399"/>
              <a:gd name="connsiteX0" fmla="*/ 0 w 4588779"/>
              <a:gd name="connsiteY0" fmla="*/ 2497399 h 2497399"/>
              <a:gd name="connsiteX1" fmla="*/ 2214694 w 4588779"/>
              <a:gd name="connsiteY1" fmla="*/ 47812 h 2497399"/>
              <a:gd name="connsiteX2" fmla="*/ 3087148 w 4588779"/>
              <a:gd name="connsiteY2" fmla="*/ 995769 h 2497399"/>
              <a:gd name="connsiteX3" fmla="*/ 3565321 w 4588779"/>
              <a:gd name="connsiteY3" fmla="*/ 1968892 h 2497399"/>
              <a:gd name="connsiteX4" fmla="*/ 4588779 w 4588779"/>
              <a:gd name="connsiteY4" fmla="*/ 2413509 h 2497399"/>
              <a:gd name="connsiteX0" fmla="*/ 0 w 4588779"/>
              <a:gd name="connsiteY0" fmla="*/ 2464856 h 2464856"/>
              <a:gd name="connsiteX1" fmla="*/ 829903 w 4588779"/>
              <a:gd name="connsiteY1" fmla="*/ 1711655 h 2464856"/>
              <a:gd name="connsiteX2" fmla="*/ 2214694 w 4588779"/>
              <a:gd name="connsiteY2" fmla="*/ 15269 h 2464856"/>
              <a:gd name="connsiteX3" fmla="*/ 3087148 w 4588779"/>
              <a:gd name="connsiteY3" fmla="*/ 963226 h 2464856"/>
              <a:gd name="connsiteX4" fmla="*/ 3565321 w 4588779"/>
              <a:gd name="connsiteY4" fmla="*/ 1936349 h 2464856"/>
              <a:gd name="connsiteX5" fmla="*/ 4588779 w 4588779"/>
              <a:gd name="connsiteY5" fmla="*/ 2380966 h 2464856"/>
              <a:gd name="connsiteX0" fmla="*/ 0 w 4588779"/>
              <a:gd name="connsiteY0" fmla="*/ 2464856 h 2464856"/>
              <a:gd name="connsiteX1" fmla="*/ 829903 w 4588779"/>
              <a:gd name="connsiteY1" fmla="*/ 1711655 h 2464856"/>
              <a:gd name="connsiteX2" fmla="*/ 2214694 w 4588779"/>
              <a:gd name="connsiteY2" fmla="*/ 15269 h 2464856"/>
              <a:gd name="connsiteX3" fmla="*/ 3087148 w 4588779"/>
              <a:gd name="connsiteY3" fmla="*/ 963226 h 2464856"/>
              <a:gd name="connsiteX4" fmla="*/ 3565321 w 4588779"/>
              <a:gd name="connsiteY4" fmla="*/ 1936349 h 2464856"/>
              <a:gd name="connsiteX5" fmla="*/ 4588779 w 4588779"/>
              <a:gd name="connsiteY5" fmla="*/ 2380966 h 2464856"/>
              <a:gd name="connsiteX0" fmla="*/ 0 w 4588779"/>
              <a:gd name="connsiteY0" fmla="*/ 2469467 h 2469467"/>
              <a:gd name="connsiteX1" fmla="*/ 989294 w 4588779"/>
              <a:gd name="connsiteY1" fmla="*/ 1842100 h 2469467"/>
              <a:gd name="connsiteX2" fmla="*/ 2214694 w 4588779"/>
              <a:gd name="connsiteY2" fmla="*/ 19880 h 2469467"/>
              <a:gd name="connsiteX3" fmla="*/ 3087148 w 4588779"/>
              <a:gd name="connsiteY3" fmla="*/ 967837 h 2469467"/>
              <a:gd name="connsiteX4" fmla="*/ 3565321 w 4588779"/>
              <a:gd name="connsiteY4" fmla="*/ 1940960 h 2469467"/>
              <a:gd name="connsiteX5" fmla="*/ 4588779 w 4588779"/>
              <a:gd name="connsiteY5" fmla="*/ 2385577 h 246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88779" h="2469467">
                <a:moveTo>
                  <a:pt x="0" y="2469467"/>
                </a:moveTo>
                <a:cubicBezTo>
                  <a:pt x="138317" y="2343933"/>
                  <a:pt x="620178" y="2250365"/>
                  <a:pt x="989294" y="1842100"/>
                </a:cubicBezTo>
                <a:cubicBezTo>
                  <a:pt x="1417132" y="1333168"/>
                  <a:pt x="1865052" y="165590"/>
                  <a:pt x="2214694" y="19880"/>
                </a:cubicBezTo>
                <a:cubicBezTo>
                  <a:pt x="2564336" y="-125830"/>
                  <a:pt x="2912378" y="563767"/>
                  <a:pt x="3087148" y="967837"/>
                </a:cubicBezTo>
                <a:cubicBezTo>
                  <a:pt x="3261918" y="1371907"/>
                  <a:pt x="3315049" y="1704670"/>
                  <a:pt x="3565321" y="1940960"/>
                </a:cubicBezTo>
                <a:cubicBezTo>
                  <a:pt x="3815593" y="2177250"/>
                  <a:pt x="4448962" y="2383479"/>
                  <a:pt x="4588779" y="2385577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Star: 5 Points 31">
            <a:extLst>
              <a:ext uri="{FF2B5EF4-FFF2-40B4-BE49-F238E27FC236}">
                <a16:creationId xmlns:a16="http://schemas.microsoft.com/office/drawing/2014/main" id="{4924C62A-5607-43E9-875D-834888130DC1}"/>
              </a:ext>
            </a:extLst>
          </p:cNvPr>
          <p:cNvSpPr/>
          <p:nvPr/>
        </p:nvSpPr>
        <p:spPr>
          <a:xfrm>
            <a:off x="2648212" y="4447789"/>
            <a:ext cx="218114" cy="196592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Star: 5 Points 32">
            <a:extLst>
              <a:ext uri="{FF2B5EF4-FFF2-40B4-BE49-F238E27FC236}">
                <a16:creationId xmlns:a16="http://schemas.microsoft.com/office/drawing/2014/main" id="{5006DECA-4CA0-47D7-B4C9-9C6771969929}"/>
              </a:ext>
            </a:extLst>
          </p:cNvPr>
          <p:cNvSpPr/>
          <p:nvPr/>
        </p:nvSpPr>
        <p:spPr>
          <a:xfrm>
            <a:off x="2866326" y="4447789"/>
            <a:ext cx="218114" cy="196592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Star: 5 Points 33">
            <a:extLst>
              <a:ext uri="{FF2B5EF4-FFF2-40B4-BE49-F238E27FC236}">
                <a16:creationId xmlns:a16="http://schemas.microsoft.com/office/drawing/2014/main" id="{9042F414-47ED-46B6-8FCD-BFED1F1EAB6A}"/>
              </a:ext>
            </a:extLst>
          </p:cNvPr>
          <p:cNvSpPr/>
          <p:nvPr/>
        </p:nvSpPr>
        <p:spPr>
          <a:xfrm>
            <a:off x="3476734" y="4427648"/>
            <a:ext cx="218114" cy="196592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Star: 5 Points 34">
            <a:extLst>
              <a:ext uri="{FF2B5EF4-FFF2-40B4-BE49-F238E27FC236}">
                <a16:creationId xmlns:a16="http://schemas.microsoft.com/office/drawing/2014/main" id="{D816A862-F1D9-42D4-8700-80936A933EBC}"/>
              </a:ext>
            </a:extLst>
          </p:cNvPr>
          <p:cNvSpPr/>
          <p:nvPr/>
        </p:nvSpPr>
        <p:spPr>
          <a:xfrm>
            <a:off x="3694848" y="4440066"/>
            <a:ext cx="218114" cy="196592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Star: 5 Points 35">
            <a:extLst>
              <a:ext uri="{FF2B5EF4-FFF2-40B4-BE49-F238E27FC236}">
                <a16:creationId xmlns:a16="http://schemas.microsoft.com/office/drawing/2014/main" id="{ED35DCF2-A68F-41B1-82C8-37EE6662FC5E}"/>
              </a:ext>
            </a:extLst>
          </p:cNvPr>
          <p:cNvSpPr/>
          <p:nvPr/>
        </p:nvSpPr>
        <p:spPr>
          <a:xfrm>
            <a:off x="3897395" y="4435601"/>
            <a:ext cx="218114" cy="196592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Star: 5 Points 36">
            <a:extLst>
              <a:ext uri="{FF2B5EF4-FFF2-40B4-BE49-F238E27FC236}">
                <a16:creationId xmlns:a16="http://schemas.microsoft.com/office/drawing/2014/main" id="{7B662EE1-4CCC-403C-BF38-2D9C790D8942}"/>
              </a:ext>
            </a:extLst>
          </p:cNvPr>
          <p:cNvSpPr/>
          <p:nvPr/>
        </p:nvSpPr>
        <p:spPr>
          <a:xfrm>
            <a:off x="4502094" y="4407303"/>
            <a:ext cx="218114" cy="196592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Star: 5 Points 37">
            <a:extLst>
              <a:ext uri="{FF2B5EF4-FFF2-40B4-BE49-F238E27FC236}">
                <a16:creationId xmlns:a16="http://schemas.microsoft.com/office/drawing/2014/main" id="{E5CB35B4-CA0B-4E5C-8F08-18ED4CC18A21}"/>
              </a:ext>
            </a:extLst>
          </p:cNvPr>
          <p:cNvSpPr/>
          <p:nvPr/>
        </p:nvSpPr>
        <p:spPr>
          <a:xfrm>
            <a:off x="4756274" y="4423695"/>
            <a:ext cx="218114" cy="196592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Star: 5 Points 38">
            <a:extLst>
              <a:ext uri="{FF2B5EF4-FFF2-40B4-BE49-F238E27FC236}">
                <a16:creationId xmlns:a16="http://schemas.microsoft.com/office/drawing/2014/main" id="{530839E4-4163-4918-ACA6-AF3D1E37401E}"/>
              </a:ext>
            </a:extLst>
          </p:cNvPr>
          <p:cNvSpPr/>
          <p:nvPr/>
        </p:nvSpPr>
        <p:spPr>
          <a:xfrm>
            <a:off x="5984269" y="4407303"/>
            <a:ext cx="218114" cy="196592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Star: 5 Points 39">
            <a:extLst>
              <a:ext uri="{FF2B5EF4-FFF2-40B4-BE49-F238E27FC236}">
                <a16:creationId xmlns:a16="http://schemas.microsoft.com/office/drawing/2014/main" id="{247C64C6-D96E-4589-8D04-DED3C8919931}"/>
              </a:ext>
            </a:extLst>
          </p:cNvPr>
          <p:cNvSpPr/>
          <p:nvPr/>
        </p:nvSpPr>
        <p:spPr>
          <a:xfrm>
            <a:off x="5240023" y="4407303"/>
            <a:ext cx="218114" cy="196592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Star: 5 Points 40">
            <a:extLst>
              <a:ext uri="{FF2B5EF4-FFF2-40B4-BE49-F238E27FC236}">
                <a16:creationId xmlns:a16="http://schemas.microsoft.com/office/drawing/2014/main" id="{C5E386AE-90E6-4556-B0A4-0D8F1CB381BB}"/>
              </a:ext>
            </a:extLst>
          </p:cNvPr>
          <p:cNvSpPr/>
          <p:nvPr/>
        </p:nvSpPr>
        <p:spPr>
          <a:xfrm>
            <a:off x="5671971" y="4407303"/>
            <a:ext cx="218114" cy="196592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Star: 5 Points 41">
            <a:extLst>
              <a:ext uri="{FF2B5EF4-FFF2-40B4-BE49-F238E27FC236}">
                <a16:creationId xmlns:a16="http://schemas.microsoft.com/office/drawing/2014/main" id="{7E2969A0-BDCC-47D4-A99C-677161C54CF7}"/>
              </a:ext>
            </a:extLst>
          </p:cNvPr>
          <p:cNvSpPr/>
          <p:nvPr/>
        </p:nvSpPr>
        <p:spPr>
          <a:xfrm>
            <a:off x="6310831" y="4407303"/>
            <a:ext cx="218114" cy="196592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Star: 5 Points 42">
            <a:extLst>
              <a:ext uri="{FF2B5EF4-FFF2-40B4-BE49-F238E27FC236}">
                <a16:creationId xmlns:a16="http://schemas.microsoft.com/office/drawing/2014/main" id="{BD0C29A4-6803-4433-8024-0F0A6EF70AEE}"/>
              </a:ext>
            </a:extLst>
          </p:cNvPr>
          <p:cNvSpPr/>
          <p:nvPr/>
        </p:nvSpPr>
        <p:spPr>
          <a:xfrm>
            <a:off x="6842708" y="4383871"/>
            <a:ext cx="218114" cy="196592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Star: 5 Points 43">
            <a:extLst>
              <a:ext uri="{FF2B5EF4-FFF2-40B4-BE49-F238E27FC236}">
                <a16:creationId xmlns:a16="http://schemas.microsoft.com/office/drawing/2014/main" id="{534A6067-55B4-48FA-9391-62002895D8A0}"/>
              </a:ext>
            </a:extLst>
          </p:cNvPr>
          <p:cNvSpPr/>
          <p:nvPr/>
        </p:nvSpPr>
        <p:spPr>
          <a:xfrm>
            <a:off x="7091917" y="4388461"/>
            <a:ext cx="218114" cy="196592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Star: 5 Points 44">
            <a:extLst>
              <a:ext uri="{FF2B5EF4-FFF2-40B4-BE49-F238E27FC236}">
                <a16:creationId xmlns:a16="http://schemas.microsoft.com/office/drawing/2014/main" id="{50F05552-8DAE-4EC2-ABC7-AA59810DC515}"/>
              </a:ext>
            </a:extLst>
          </p:cNvPr>
          <p:cNvSpPr/>
          <p:nvPr/>
        </p:nvSpPr>
        <p:spPr>
          <a:xfrm>
            <a:off x="7546001" y="4383871"/>
            <a:ext cx="218114" cy="196592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Star: 5 Points 45">
            <a:extLst>
              <a:ext uri="{FF2B5EF4-FFF2-40B4-BE49-F238E27FC236}">
                <a16:creationId xmlns:a16="http://schemas.microsoft.com/office/drawing/2014/main" id="{1D0AFD95-F6A7-4F75-A019-8EA02933BD89}"/>
              </a:ext>
            </a:extLst>
          </p:cNvPr>
          <p:cNvSpPr/>
          <p:nvPr/>
        </p:nvSpPr>
        <p:spPr>
          <a:xfrm>
            <a:off x="7760832" y="4383871"/>
            <a:ext cx="218114" cy="196592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Star: 5 Points 46">
            <a:extLst>
              <a:ext uri="{FF2B5EF4-FFF2-40B4-BE49-F238E27FC236}">
                <a16:creationId xmlns:a16="http://schemas.microsoft.com/office/drawing/2014/main" id="{27F82E22-9BCC-423D-9025-2509F49CD025}"/>
              </a:ext>
            </a:extLst>
          </p:cNvPr>
          <p:cNvSpPr/>
          <p:nvPr/>
        </p:nvSpPr>
        <p:spPr>
          <a:xfrm>
            <a:off x="8440861" y="4380886"/>
            <a:ext cx="218114" cy="196592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Star: 5 Points 47">
            <a:extLst>
              <a:ext uri="{FF2B5EF4-FFF2-40B4-BE49-F238E27FC236}">
                <a16:creationId xmlns:a16="http://schemas.microsoft.com/office/drawing/2014/main" id="{4B178ACC-17F1-4741-8F39-30B37D71B15F}"/>
              </a:ext>
            </a:extLst>
          </p:cNvPr>
          <p:cNvSpPr/>
          <p:nvPr/>
        </p:nvSpPr>
        <p:spPr>
          <a:xfrm>
            <a:off x="8684144" y="4384915"/>
            <a:ext cx="218114" cy="196592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Star: 5 Points 48">
            <a:extLst>
              <a:ext uri="{FF2B5EF4-FFF2-40B4-BE49-F238E27FC236}">
                <a16:creationId xmlns:a16="http://schemas.microsoft.com/office/drawing/2014/main" id="{7AA865A8-A622-4428-9DA3-7E9DC54BD1DE}"/>
              </a:ext>
            </a:extLst>
          </p:cNvPr>
          <p:cNvSpPr/>
          <p:nvPr/>
        </p:nvSpPr>
        <p:spPr>
          <a:xfrm>
            <a:off x="9229688" y="4380886"/>
            <a:ext cx="218114" cy="196592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Star: 5 Points 49">
            <a:extLst>
              <a:ext uri="{FF2B5EF4-FFF2-40B4-BE49-F238E27FC236}">
                <a16:creationId xmlns:a16="http://schemas.microsoft.com/office/drawing/2014/main" id="{9A992470-02EC-4C24-A3C5-858DDE99B171}"/>
              </a:ext>
            </a:extLst>
          </p:cNvPr>
          <p:cNvSpPr/>
          <p:nvPr/>
        </p:nvSpPr>
        <p:spPr>
          <a:xfrm>
            <a:off x="9743703" y="4378131"/>
            <a:ext cx="218114" cy="196592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27887BA-4142-4669-8B2E-3831756D6990}"/>
                  </a:ext>
                </a:extLst>
              </p:cNvPr>
              <p:cNvSpPr txBox="1"/>
              <p:nvPr/>
            </p:nvSpPr>
            <p:spPr>
              <a:xfrm>
                <a:off x="3260531" y="2889731"/>
                <a:ext cx="17099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|"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latin typeface="Cambria Math" panose="02040503050406030204" pitchFamily="18" charset="0"/>
                        </a:rPr>
                        <m:t>red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")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27887BA-4142-4669-8B2E-3831756D6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531" y="2889731"/>
                <a:ext cx="170995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1C1EC4F-A8BA-471A-BCD9-040CB48F2A39}"/>
                  </a:ext>
                </a:extLst>
              </p:cNvPr>
              <p:cNvSpPr txBox="1"/>
              <p:nvPr/>
            </p:nvSpPr>
            <p:spPr>
              <a:xfrm>
                <a:off x="6668224" y="3350474"/>
                <a:ext cx="20642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|"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latin typeface="Cambria Math" panose="02040503050406030204" pitchFamily="18" charset="0"/>
                        </a:rPr>
                        <m:t>green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")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1C1EC4F-A8BA-471A-BCD9-040CB48F2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224" y="3350474"/>
                <a:ext cx="2064219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44C9B4C-568A-4CE9-B523-A612CB07B037}"/>
              </a:ext>
            </a:extLst>
          </p:cNvPr>
          <p:cNvCxnSpPr/>
          <p:nvPr/>
        </p:nvCxnSpPr>
        <p:spPr>
          <a:xfrm flipV="1">
            <a:off x="2038350" y="4505599"/>
            <a:ext cx="8191500" cy="759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7DD17CF-49FE-409C-B152-2933CE61A6F0}"/>
              </a:ext>
            </a:extLst>
          </p:cNvPr>
          <p:cNvCxnSpPr>
            <a:cxnSpLocks/>
          </p:cNvCxnSpPr>
          <p:nvPr/>
        </p:nvCxnSpPr>
        <p:spPr>
          <a:xfrm>
            <a:off x="5671971" y="3819525"/>
            <a:ext cx="0" cy="7551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DC8B203-A729-4899-B139-D2E6E653D9DE}"/>
                  </a:ext>
                </a:extLst>
              </p:cNvPr>
              <p:cNvSpPr txBox="1"/>
              <p:nvPr/>
            </p:nvSpPr>
            <p:spPr>
              <a:xfrm>
                <a:off x="5539320" y="4511805"/>
                <a:ext cx="3686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DC8B203-A729-4899-B139-D2E6E653D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320" y="4511805"/>
                <a:ext cx="368627" cy="369332"/>
              </a:xfrm>
              <a:prstGeom prst="rect">
                <a:avLst/>
              </a:prstGeom>
              <a:blipFill>
                <a:blip r:embed="rId8"/>
                <a:stretch>
                  <a:fillRect l="-11667" r="-3333" b="-81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9DAA42-4B1B-42FA-AE3A-16022F385405}"/>
              </a:ext>
            </a:extLst>
          </p:cNvPr>
          <p:cNvCxnSpPr>
            <a:cxnSpLocks/>
          </p:cNvCxnSpPr>
          <p:nvPr/>
        </p:nvCxnSpPr>
        <p:spPr>
          <a:xfrm flipH="1">
            <a:off x="6293109" y="3981450"/>
            <a:ext cx="13442" cy="5551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C56F044-5DD9-427A-95D2-071AF37F9554}"/>
                  </a:ext>
                </a:extLst>
              </p:cNvPr>
              <p:cNvSpPr txBox="1"/>
              <p:nvPr/>
            </p:nvSpPr>
            <p:spPr>
              <a:xfrm>
                <a:off x="6160457" y="4473641"/>
                <a:ext cx="36862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C56F044-5DD9-427A-95D2-071AF37F9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457" y="4473641"/>
                <a:ext cx="368627" cy="369332"/>
              </a:xfrm>
              <a:prstGeom prst="rect">
                <a:avLst/>
              </a:prstGeom>
              <a:blipFill>
                <a:blip r:embed="rId9"/>
                <a:stretch>
                  <a:fillRect l="-11667" r="-3333" b="-1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4EB8463-B9CB-49AF-9C53-CF2FF86908FC}"/>
              </a:ext>
            </a:extLst>
          </p:cNvPr>
          <p:cNvCxnSpPr>
            <a:cxnSpLocks/>
          </p:cNvCxnSpPr>
          <p:nvPr/>
        </p:nvCxnSpPr>
        <p:spPr>
          <a:xfrm flipH="1">
            <a:off x="6054228" y="4173809"/>
            <a:ext cx="2061" cy="3745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158AA96-48D7-42EF-93C3-49CE2AB8CD6D}"/>
                  </a:ext>
                </a:extLst>
              </p:cNvPr>
              <p:cNvSpPr txBox="1"/>
              <p:nvPr/>
            </p:nvSpPr>
            <p:spPr>
              <a:xfrm>
                <a:off x="5892424" y="4493486"/>
                <a:ext cx="36862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158AA96-48D7-42EF-93C3-49CE2AB8C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424" y="4493486"/>
                <a:ext cx="368627" cy="369332"/>
              </a:xfrm>
              <a:prstGeom prst="rect">
                <a:avLst/>
              </a:prstGeom>
              <a:blipFill>
                <a:blip r:embed="rId10"/>
                <a:stretch>
                  <a:fillRect l="-11667" r="-3333" b="-81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D7C040A-C08C-48F5-8449-D3AC5D1141C2}"/>
              </a:ext>
            </a:extLst>
          </p:cNvPr>
          <p:cNvCxnSpPr/>
          <p:nvPr/>
        </p:nvCxnSpPr>
        <p:spPr>
          <a:xfrm>
            <a:off x="5298990" y="3774040"/>
            <a:ext cx="6345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7E4F5D27-3DD4-417F-9C10-1F64DFCA4345}"/>
              </a:ext>
            </a:extLst>
          </p:cNvPr>
          <p:cNvSpPr/>
          <p:nvPr/>
        </p:nvSpPr>
        <p:spPr>
          <a:xfrm>
            <a:off x="5399169" y="3379059"/>
            <a:ext cx="117935" cy="3949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E3836F2-FD52-4C3E-B58B-DEBE052203DA}"/>
              </a:ext>
            </a:extLst>
          </p:cNvPr>
          <p:cNvSpPr/>
          <p:nvPr/>
        </p:nvSpPr>
        <p:spPr>
          <a:xfrm>
            <a:off x="5645753" y="3574747"/>
            <a:ext cx="117935" cy="19929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CE50341-C86C-4E4C-9425-9D32E7F8F3C9}"/>
              </a:ext>
            </a:extLst>
          </p:cNvPr>
          <p:cNvCxnSpPr>
            <a:cxnSpLocks/>
          </p:cNvCxnSpPr>
          <p:nvPr/>
        </p:nvCxnSpPr>
        <p:spPr>
          <a:xfrm>
            <a:off x="5759861" y="4091791"/>
            <a:ext cx="6345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6B26B1CF-7A65-4556-A6ED-E8F1966443A7}"/>
              </a:ext>
            </a:extLst>
          </p:cNvPr>
          <p:cNvSpPr/>
          <p:nvPr/>
        </p:nvSpPr>
        <p:spPr>
          <a:xfrm>
            <a:off x="5837864" y="3892498"/>
            <a:ext cx="117935" cy="19929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224906D-D6DB-472E-882A-68F70C30DB21}"/>
              </a:ext>
            </a:extLst>
          </p:cNvPr>
          <p:cNvSpPr/>
          <p:nvPr/>
        </p:nvSpPr>
        <p:spPr>
          <a:xfrm>
            <a:off x="6084448" y="3892498"/>
            <a:ext cx="117935" cy="19929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54B88A0-73AA-4B69-B6E6-524C89BA8EE4}"/>
              </a:ext>
            </a:extLst>
          </p:cNvPr>
          <p:cNvCxnSpPr/>
          <p:nvPr/>
        </p:nvCxnSpPr>
        <p:spPr>
          <a:xfrm>
            <a:off x="6049659" y="3932621"/>
            <a:ext cx="6345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C1F65B85-01AF-437E-BBEE-ED7173C90969}"/>
              </a:ext>
            </a:extLst>
          </p:cNvPr>
          <p:cNvSpPr/>
          <p:nvPr/>
        </p:nvSpPr>
        <p:spPr>
          <a:xfrm>
            <a:off x="6149839" y="3733328"/>
            <a:ext cx="117778" cy="19929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A10B1BA-4CFB-4420-9827-1D1A9843682C}"/>
              </a:ext>
            </a:extLst>
          </p:cNvPr>
          <p:cNvSpPr/>
          <p:nvPr/>
        </p:nvSpPr>
        <p:spPr>
          <a:xfrm>
            <a:off x="6396422" y="3537640"/>
            <a:ext cx="113925" cy="3949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354E7C3-7C2F-4AD3-BA25-08117BB97E9E}"/>
                  </a:ext>
                </a:extLst>
              </p:cNvPr>
              <p:cNvSpPr txBox="1"/>
              <p:nvPr/>
            </p:nvSpPr>
            <p:spPr>
              <a:xfrm>
                <a:off x="5008211" y="3070469"/>
                <a:ext cx="11489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class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354E7C3-7C2F-4AD3-BA25-08117BB97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211" y="3070469"/>
                <a:ext cx="1148904" cy="276999"/>
              </a:xfrm>
              <a:prstGeom prst="rect">
                <a:avLst/>
              </a:prstGeom>
              <a:blipFill>
                <a:blip r:embed="rId11"/>
                <a:stretch>
                  <a:fillRect l="-4787" t="-4444" r="-7447" b="-355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3E67C2C-68C5-4ED0-BF53-0B49869D168F}"/>
                  </a:ext>
                </a:extLst>
              </p:cNvPr>
              <p:cNvSpPr txBox="1"/>
              <p:nvPr/>
            </p:nvSpPr>
            <p:spPr>
              <a:xfrm>
                <a:off x="5849072" y="3195786"/>
                <a:ext cx="11489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class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3E67C2C-68C5-4ED0-BF53-0B49869D1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072" y="3195786"/>
                <a:ext cx="1148904" cy="276999"/>
              </a:xfrm>
              <a:prstGeom prst="rect">
                <a:avLst/>
              </a:prstGeom>
              <a:blipFill>
                <a:blip r:embed="rId12"/>
                <a:stretch>
                  <a:fillRect l="-4762" t="-2174" r="-6878" b="-326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24D8D0F-78AD-444A-9F93-19EC9111CD9E}"/>
                  </a:ext>
                </a:extLst>
              </p:cNvPr>
              <p:cNvSpPr txBox="1"/>
              <p:nvPr/>
            </p:nvSpPr>
            <p:spPr>
              <a:xfrm>
                <a:off x="5516995" y="3623901"/>
                <a:ext cx="11489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class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24D8D0F-78AD-444A-9F93-19EC9111C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995" y="3623901"/>
                <a:ext cx="1148904" cy="276999"/>
              </a:xfrm>
              <a:prstGeom prst="rect">
                <a:avLst/>
              </a:prstGeom>
              <a:blipFill>
                <a:blip r:embed="rId13"/>
                <a:stretch>
                  <a:fillRect l="-4787" t="-2174" r="-7447" b="-326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6" name="Picture 4" descr="Clipart Thanksgiving Hand Clip Black And White Stock - Thinking Light Bulb Clip Art - Png Download (950x1015), Png Download">
            <a:extLst>
              <a:ext uri="{FF2B5EF4-FFF2-40B4-BE49-F238E27FC236}">
                <a16:creationId xmlns:a16="http://schemas.microsoft.com/office/drawing/2014/main" id="{385AAEE0-A99B-4853-A140-E219A93A2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9" y="2517981"/>
            <a:ext cx="1075043" cy="126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Speech Bubble: Rectangle 86">
            <a:extLst>
              <a:ext uri="{FF2B5EF4-FFF2-40B4-BE49-F238E27FC236}">
                <a16:creationId xmlns:a16="http://schemas.microsoft.com/office/drawing/2014/main" id="{F142A87A-04AB-42B7-A744-8EC821A86B12}"/>
              </a:ext>
            </a:extLst>
          </p:cNvPr>
          <p:cNvSpPr/>
          <p:nvPr/>
        </p:nvSpPr>
        <p:spPr>
          <a:xfrm>
            <a:off x="1142716" y="2187393"/>
            <a:ext cx="1919133" cy="1330239"/>
          </a:xfrm>
          <a:prstGeom prst="wedgeRectCallout">
            <a:avLst>
              <a:gd name="adj1" fmla="val -67817"/>
              <a:gd name="adj2" fmla="val 24268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What if I </a:t>
            </a:r>
            <a:r>
              <a:rPr lang="en-IN" sz="1400" i="1" u="sng" dirty="0">
                <a:solidFill>
                  <a:schemeClr val="tx1"/>
                </a:solidFill>
                <a:latin typeface="Abadi Extra Light" panose="020B0204020104020204" pitchFamily="34" charset="0"/>
              </a:rPr>
              <a:t>a priori </a:t>
            </a:r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expect that the red class is more likely for a test input because the training data also had more red examples?</a:t>
            </a:r>
          </a:p>
        </p:txBody>
      </p:sp>
      <p:sp>
        <p:nvSpPr>
          <p:cNvPr id="88" name="Speech Bubble: Rectangle 87">
            <a:extLst>
              <a:ext uri="{FF2B5EF4-FFF2-40B4-BE49-F238E27FC236}">
                <a16:creationId xmlns:a16="http://schemas.microsoft.com/office/drawing/2014/main" id="{1527218D-CB68-40DD-A86D-A618C0EDC7E6}"/>
              </a:ext>
            </a:extLst>
          </p:cNvPr>
          <p:cNvSpPr/>
          <p:nvPr/>
        </p:nvSpPr>
        <p:spPr>
          <a:xfrm>
            <a:off x="886446" y="3686034"/>
            <a:ext cx="1512132" cy="612220"/>
          </a:xfrm>
          <a:prstGeom prst="wedgeRectCallout">
            <a:avLst>
              <a:gd name="adj1" fmla="val 62408"/>
              <a:gd name="adj2" fmla="val -97785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Can I incorporate that knowledge?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0C785FC4-3A68-47EC-9165-AD78661CDF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7986" y="1918223"/>
            <a:ext cx="1004822" cy="965223"/>
          </a:xfrm>
          <a:prstGeom prst="rect">
            <a:avLst/>
          </a:prstGeom>
        </p:spPr>
      </p:pic>
      <p:sp>
        <p:nvSpPr>
          <p:cNvPr id="90" name="Speech Bubble: Rectangle 89">
            <a:extLst>
              <a:ext uri="{FF2B5EF4-FFF2-40B4-BE49-F238E27FC236}">
                <a16:creationId xmlns:a16="http://schemas.microsoft.com/office/drawing/2014/main" id="{FE410666-9711-48BC-A4FF-986A04052943}"/>
              </a:ext>
            </a:extLst>
          </p:cNvPr>
          <p:cNvSpPr/>
          <p:nvPr/>
        </p:nvSpPr>
        <p:spPr>
          <a:xfrm>
            <a:off x="8829080" y="1694876"/>
            <a:ext cx="2147026" cy="1069854"/>
          </a:xfrm>
          <a:prstGeom prst="wedgeRectCallout">
            <a:avLst>
              <a:gd name="adj1" fmla="val 68732"/>
              <a:gd name="adj2" fmla="val 16105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Yes. We can do it by incorporating </a:t>
            </a:r>
            <a:r>
              <a:rPr lang="en-IN" sz="1400" dirty="0">
                <a:solidFill>
                  <a:srgbClr val="FF0000"/>
                </a:solidFill>
                <a:latin typeface="Abadi Extra Light" panose="020B0204020104020204" pitchFamily="34" charset="0"/>
              </a:rPr>
              <a:t>class </a:t>
            </a:r>
            <a:r>
              <a:rPr lang="en-IN" sz="1400" u="sng" dirty="0">
                <a:solidFill>
                  <a:srgbClr val="FF0000"/>
                </a:solidFill>
                <a:latin typeface="Abadi Extra Light" panose="020B0204020104020204" pitchFamily="34" charset="0"/>
              </a:rPr>
              <a:t>prior</a:t>
            </a:r>
            <a:r>
              <a:rPr lang="en-IN" sz="1400" dirty="0">
                <a:solidFill>
                  <a:srgbClr val="FF0000"/>
                </a:solidFill>
                <a:latin typeface="Abadi Extra Light" panose="020B0204020104020204" pitchFamily="34" charset="0"/>
              </a:rPr>
              <a:t> probabilities </a:t>
            </a:r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(proportion of each class in the training data) in our model</a:t>
            </a:r>
          </a:p>
        </p:txBody>
      </p:sp>
      <p:sp>
        <p:nvSpPr>
          <p:cNvPr id="91" name="Speech Bubble: Rectangle 90">
            <a:extLst>
              <a:ext uri="{FF2B5EF4-FFF2-40B4-BE49-F238E27FC236}">
                <a16:creationId xmlns:a16="http://schemas.microsoft.com/office/drawing/2014/main" id="{70A7AD82-FFB0-4420-B8D6-B78B81C57D2D}"/>
              </a:ext>
            </a:extLst>
          </p:cNvPr>
          <p:cNvSpPr/>
          <p:nvPr/>
        </p:nvSpPr>
        <p:spPr>
          <a:xfrm>
            <a:off x="9143864" y="2904334"/>
            <a:ext cx="2302728" cy="869705"/>
          </a:xfrm>
          <a:prstGeom prst="wedgeRectCallout">
            <a:avLst>
              <a:gd name="adj1" fmla="val 3517"/>
              <a:gd name="adj2" fmla="val -89117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Then we can compute and compare the </a:t>
            </a:r>
            <a:r>
              <a:rPr lang="en-IN" sz="1400" dirty="0">
                <a:solidFill>
                  <a:srgbClr val="FF0000"/>
                </a:solidFill>
                <a:latin typeface="Abadi Extra Light" panose="020B0204020104020204" pitchFamily="34" charset="0"/>
              </a:rPr>
              <a:t>class</a:t>
            </a:r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 </a:t>
            </a:r>
            <a:r>
              <a:rPr lang="en-IN" sz="1400" u="sng" dirty="0">
                <a:solidFill>
                  <a:srgbClr val="FF0000"/>
                </a:solidFill>
                <a:latin typeface="Abadi Extra Light" panose="020B0204020104020204" pitchFamily="34" charset="0"/>
              </a:rPr>
              <a:t>posterior</a:t>
            </a:r>
            <a:r>
              <a:rPr lang="en-IN" sz="1400" dirty="0">
                <a:solidFill>
                  <a:srgbClr val="FF0000"/>
                </a:solidFill>
                <a:latin typeface="Abadi Extra Light" panose="020B0204020104020204" pitchFamily="34" charset="0"/>
              </a:rPr>
              <a:t> probabilities of each class </a:t>
            </a:r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for the test input</a:t>
            </a:r>
          </a:p>
        </p:txBody>
      </p:sp>
      <p:sp>
        <p:nvSpPr>
          <p:cNvPr id="92" name="Speech Bubble: Rectangle 91">
            <a:extLst>
              <a:ext uri="{FF2B5EF4-FFF2-40B4-BE49-F238E27FC236}">
                <a16:creationId xmlns:a16="http://schemas.microsoft.com/office/drawing/2014/main" id="{D9DC9726-E24A-41C2-B187-DEFCBFD00F29}"/>
              </a:ext>
            </a:extLst>
          </p:cNvPr>
          <p:cNvSpPr/>
          <p:nvPr/>
        </p:nvSpPr>
        <p:spPr>
          <a:xfrm>
            <a:off x="9624027" y="3888737"/>
            <a:ext cx="2302728" cy="296810"/>
          </a:xfrm>
          <a:prstGeom prst="wedgeRectCallout">
            <a:avLst>
              <a:gd name="adj1" fmla="val 3931"/>
              <a:gd name="adj2" fmla="val -111581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Going to talk about this next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911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9052"/>
    </mc:Choice>
    <mc:Fallback xmlns="">
      <p:transition spd="slow" advTm="419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4" grpId="0"/>
      <p:bldP spid="55" grpId="0"/>
      <p:bldP spid="61" grpId="0"/>
      <p:bldP spid="61" grpId="1"/>
      <p:bldP spid="63" grpId="0"/>
      <p:bldP spid="63" grpId="1"/>
      <p:bldP spid="67" grpId="0"/>
      <p:bldP spid="67" grpId="1"/>
      <p:bldP spid="74" grpId="0" animBg="1"/>
      <p:bldP spid="74" grpId="1" animBg="1"/>
      <p:bldP spid="75" grpId="0" animBg="1"/>
      <p:bldP spid="75" grpId="1" animBg="1"/>
      <p:bldP spid="77" grpId="0" animBg="1"/>
      <p:bldP spid="77" grpId="1" animBg="1"/>
      <p:bldP spid="78" grpId="0" animBg="1"/>
      <p:bldP spid="78" grpId="1" animBg="1"/>
      <p:bldP spid="81" grpId="0" animBg="1"/>
      <p:bldP spid="81" grpId="1" animBg="1"/>
      <p:bldP spid="82" grpId="0" animBg="1"/>
      <p:bldP spid="82" grpId="1" animBg="1"/>
      <p:bldP spid="83" grpId="0"/>
      <p:bldP spid="83" grpId="1"/>
      <p:bldP spid="84" grpId="0"/>
      <p:bldP spid="84" grpId="1"/>
      <p:bldP spid="85" grpId="0"/>
      <p:bldP spid="85" grpId="1"/>
      <p:bldP spid="87" grpId="0" animBg="1"/>
      <p:bldP spid="88" grpId="0" animBg="1"/>
      <p:bldP spid="90" grpId="0" animBg="1"/>
      <p:bldP spid="91" grpId="0" animBg="1"/>
      <p:bldP spid="9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Generative Classification: More Generally..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49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Consider a classification problem with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≥ 2 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classes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The </a:t>
                </a:r>
                <a:r>
                  <a:rPr lang="en-GB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class prior probability </a:t>
                </a:r>
                <a:r>
                  <a:rPr lang="en-GB" dirty="0">
                    <a:latin typeface="Abadi Extra Light" panose="020B0204020104020204" pitchFamily="34" charset="0"/>
                  </a:rPr>
                  <a:t>of each class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∈ {1,2,…,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Can use Bayes rule to compute </a:t>
                </a:r>
                <a:r>
                  <a:rPr lang="en-GB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class posterior probability </a:t>
                </a:r>
                <a:r>
                  <a:rPr lang="en-GB" dirty="0">
                    <a:latin typeface="Abadi Extra Light" panose="020B0204020104020204" pitchFamily="34" charset="0"/>
                  </a:rPr>
                  <a:t>for a test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dirty="0"/>
                  <a:t>           </a:t>
                </a: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We will first </a:t>
                </a:r>
                <a:r>
                  <a:rPr lang="en-GB" sz="2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estimate the parameters 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of class prior and class-conditional distributions. Once estimated, we can use the above rule to predict the label for any test input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Can use MLE/MAP/fully Bayesian approach. </a:t>
                </a:r>
                <a:r>
                  <a:rPr lang="en-GB" sz="2200" u="sng" dirty="0">
                    <a:latin typeface="Abadi Extra Light" panose="020B0204020104020204" pitchFamily="34" charset="0"/>
                  </a:rPr>
                  <a:t>We will only consider MLE/MAP here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5"/>
                <a:stretch>
                  <a:fillRect l="-935" t="-18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7D6440EA-498A-45B7-97B9-1FDECB56888F}"/>
              </a:ext>
            </a:extLst>
          </p:cNvPr>
          <p:cNvSpPr/>
          <p:nvPr/>
        </p:nvSpPr>
        <p:spPr>
          <a:xfrm>
            <a:off x="10091681" y="695933"/>
            <a:ext cx="1533661" cy="869705"/>
          </a:xfrm>
          <a:prstGeom prst="wedgeRectCallout">
            <a:avLst>
              <a:gd name="adj1" fmla="val -75311"/>
              <a:gd name="adj2" fmla="val 58735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Roughly speaking, what’s the fraction of each class in the training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34B3F9-9FB4-4782-AC9E-AD6496817A92}"/>
                  </a:ext>
                </a:extLst>
              </p:cNvPr>
              <p:cNvSpPr txBox="1"/>
              <p:nvPr/>
            </p:nvSpPr>
            <p:spPr>
              <a:xfrm>
                <a:off x="186138" y="3355209"/>
                <a:ext cx="5244772" cy="9126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e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IN" sz="28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sz="28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34B3F9-9FB4-4782-AC9E-AD6496817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38" y="3355209"/>
                <a:ext cx="5244772" cy="9126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39AA31F8-E3B2-4910-BCB8-538246467106}"/>
                  </a:ext>
                </a:extLst>
              </p:cNvPr>
              <p:cNvSpPr/>
              <p:nvPr/>
            </p:nvSpPr>
            <p:spPr>
              <a:xfrm>
                <a:off x="4801062" y="4083270"/>
                <a:ext cx="2271442" cy="1032254"/>
              </a:xfrm>
              <a:prstGeom prst="wedgeRectCallout">
                <a:avLst>
                  <a:gd name="adj1" fmla="val -41364"/>
                  <a:gd name="adj2" fmla="val -73743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I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collectively denotes the parameters the joint distribution of inputs and labels depends on</a:t>
                </a:r>
              </a:p>
            </p:txBody>
          </p:sp>
        </mc:Choice>
        <mc:Fallback xmlns="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39AA31F8-E3B2-4910-BCB8-5382464671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062" y="4083270"/>
                <a:ext cx="2271442" cy="1032254"/>
              </a:xfrm>
              <a:prstGeom prst="wedgeRectCallout">
                <a:avLst>
                  <a:gd name="adj1" fmla="val -41364"/>
                  <a:gd name="adj2" fmla="val -73743"/>
                </a:avLst>
              </a:prstGeom>
              <a:blipFill>
                <a:blip r:embed="rId7"/>
                <a:stretch>
                  <a:fillRect l="-1333" r="-533" b="-6542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8FB46BCD-A0B1-4B69-BAA7-EB4F78C465C0}"/>
                  </a:ext>
                </a:extLst>
              </p:cNvPr>
              <p:cNvSpPr/>
              <p:nvPr/>
            </p:nvSpPr>
            <p:spPr>
              <a:xfrm>
                <a:off x="5761138" y="2744303"/>
                <a:ext cx="2576913" cy="346430"/>
              </a:xfrm>
              <a:prstGeom prst="wedgeRectCallout">
                <a:avLst>
                  <a:gd name="adj1" fmla="val -35496"/>
                  <a:gd name="adj2" fmla="val 127472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Class prior distribution for class </a:t>
                </a:r>
                <a14:m>
                  <m:oMath xmlns:m="http://schemas.openxmlformats.org/officeDocument/2006/math">
                    <m:r>
                      <a:rPr lang="en-IN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IN" sz="14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8FB46BCD-A0B1-4B69-BAA7-EB4F78C465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138" y="2744303"/>
                <a:ext cx="2576913" cy="346430"/>
              </a:xfrm>
              <a:prstGeom prst="wedgeRectCallout">
                <a:avLst>
                  <a:gd name="adj1" fmla="val -35496"/>
                  <a:gd name="adj2" fmla="val 127472"/>
                </a:avLst>
              </a:prstGeom>
              <a:blipFill>
                <a:blip r:embed="rId8"/>
                <a:stretch>
                  <a:fillRect l="-469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DF3674BB-BA9B-4F1F-816F-5D9652312ACD}"/>
                  </a:ext>
                </a:extLst>
              </p:cNvPr>
              <p:cNvSpPr/>
              <p:nvPr/>
            </p:nvSpPr>
            <p:spPr>
              <a:xfrm>
                <a:off x="8485824" y="2783650"/>
                <a:ext cx="2334670" cy="433216"/>
              </a:xfrm>
              <a:prstGeom prst="wedgeRectCallout">
                <a:avLst>
                  <a:gd name="adj1" fmla="val -49542"/>
                  <a:gd name="adj2" fmla="val 83480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rgbClr val="FF0000"/>
                    </a:solidFill>
                    <a:latin typeface="Abadi Extra Light" panose="020B0204020104020204" pitchFamily="34" charset="0"/>
                  </a:rPr>
                  <a:t>Class-conditional</a:t>
                </a:r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distribution of inputs from class </a:t>
                </a:r>
                <a14:m>
                  <m:oMath xmlns:m="http://schemas.openxmlformats.org/officeDocument/2006/math">
                    <m:r>
                      <a:rPr lang="en-IN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IN" sz="14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DF3674BB-BA9B-4F1F-816F-5D9652312A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5824" y="2783650"/>
                <a:ext cx="2334670" cy="433216"/>
              </a:xfrm>
              <a:prstGeom prst="wedgeRectCallout">
                <a:avLst>
                  <a:gd name="adj1" fmla="val -49542"/>
                  <a:gd name="adj2" fmla="val 83480"/>
                </a:avLst>
              </a:prstGeom>
              <a:blipFill>
                <a:blip r:embed="rId9"/>
                <a:stretch>
                  <a:fillRect t="-8000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F29BB4-8E70-4814-9C32-30F49D03F121}"/>
                  </a:ext>
                </a:extLst>
              </p:cNvPr>
              <p:cNvSpPr txBox="1"/>
              <p:nvPr/>
            </p:nvSpPr>
            <p:spPr>
              <a:xfrm>
                <a:off x="5430910" y="3333750"/>
                <a:ext cx="4289764" cy="9126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sz="28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F29BB4-8E70-4814-9C32-30F49D03F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910" y="3333750"/>
                <a:ext cx="4289764" cy="912622"/>
              </a:xfrm>
              <a:prstGeom prst="rect">
                <a:avLst/>
              </a:prstGeom>
              <a:blipFill>
                <a:blip r:embed="rId10"/>
                <a:stretch>
                  <a:fillRect r="-34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B45ABB22-07E0-457E-9C36-F22D311FF4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80147" y="4271910"/>
            <a:ext cx="1004822" cy="9652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peech Bubble: Rectangle 12">
                <a:extLst>
                  <a:ext uri="{FF2B5EF4-FFF2-40B4-BE49-F238E27FC236}">
                    <a16:creationId xmlns:a16="http://schemas.microsoft.com/office/drawing/2014/main" id="{8BE559E6-BFDD-481F-9771-392CD4804EEA}"/>
                  </a:ext>
                </a:extLst>
              </p:cNvPr>
              <p:cNvSpPr/>
              <p:nvPr/>
            </p:nvSpPr>
            <p:spPr>
              <a:xfrm>
                <a:off x="8338051" y="4160236"/>
                <a:ext cx="2482443" cy="1188570"/>
              </a:xfrm>
              <a:prstGeom prst="wedgeRectCallout">
                <a:avLst>
                  <a:gd name="adj1" fmla="val 72569"/>
                  <a:gd name="adj2" fmla="val -3128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Setting </a:t>
                </a:r>
                <a14:m>
                  <m:oMath xmlns:m="http://schemas.openxmlformats.org/officeDocument/2006/math">
                    <m:r>
                      <a:rPr lang="en-IN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I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1/</m:t>
                    </m:r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will give us the approach that predicts by comparing the probabilities </a:t>
                </a:r>
                <a14:m>
                  <m:oMath xmlns:m="http://schemas.openxmlformats.org/officeDocument/2006/math">
                    <m:r>
                      <a:rPr lang="en-IN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IN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IN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IN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IN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under each of the classes</a:t>
                </a:r>
              </a:p>
            </p:txBody>
          </p:sp>
        </mc:Choice>
        <mc:Fallback xmlns="">
          <p:sp>
            <p:nvSpPr>
              <p:cNvPr id="13" name="Speech Bubble: Rectangle 12">
                <a:extLst>
                  <a:ext uri="{FF2B5EF4-FFF2-40B4-BE49-F238E27FC236}">
                    <a16:creationId xmlns:a16="http://schemas.microsoft.com/office/drawing/2014/main" id="{8BE559E6-BFDD-481F-9771-392CD4804E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051" y="4160236"/>
                <a:ext cx="2482443" cy="1188570"/>
              </a:xfrm>
              <a:prstGeom prst="wedgeRectCallout">
                <a:avLst>
                  <a:gd name="adj1" fmla="val 72569"/>
                  <a:gd name="adj2" fmla="val -3128"/>
                </a:avLst>
              </a:prstGeom>
              <a:blipFill>
                <a:blip r:embed="rId12"/>
                <a:stretch>
                  <a:fillRect l="-394" b="-3030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Speech Bubble: Rectangle 13">
                <a:extLst>
                  <a:ext uri="{FF2B5EF4-FFF2-40B4-BE49-F238E27FC236}">
                    <a16:creationId xmlns:a16="http://schemas.microsoft.com/office/drawing/2014/main" id="{D03AB357-1BDF-44CE-9325-6ED4918DB552}"/>
                  </a:ext>
                </a:extLst>
              </p:cNvPr>
              <p:cNvSpPr/>
              <p:nvPr/>
            </p:nvSpPr>
            <p:spPr>
              <a:xfrm>
                <a:off x="461476" y="4279083"/>
                <a:ext cx="2917507" cy="1032254"/>
              </a:xfrm>
              <a:prstGeom prst="wedgeRectCallout">
                <a:avLst>
                  <a:gd name="adj1" fmla="val 61565"/>
                  <a:gd name="adj2" fmla="val -43293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This is just the marginal distribution of the joint distribution in the numerator (summed over all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4" name="Speech Bubble: Rectangle 13">
                <a:extLst>
                  <a:ext uri="{FF2B5EF4-FFF2-40B4-BE49-F238E27FC236}">
                    <a16:creationId xmlns:a16="http://schemas.microsoft.com/office/drawing/2014/main" id="{D03AB357-1BDF-44CE-9325-6ED4918DB5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476" y="4279083"/>
                <a:ext cx="2917507" cy="1032254"/>
              </a:xfrm>
              <a:prstGeom prst="wedgeRectCallout">
                <a:avLst>
                  <a:gd name="adj1" fmla="val 61565"/>
                  <a:gd name="adj2" fmla="val -43293"/>
                </a:avLst>
              </a:prstGeom>
              <a:blipFill>
                <a:blip r:embed="rId13"/>
                <a:stretch>
                  <a:fillRect l="-926" t="-2907" b="-8140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847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843"/>
    </mc:Choice>
    <mc:Fallback xmlns="">
      <p:transition spd="slow" advTm="310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  <p:bldP spid="7" grpId="0" animBg="1"/>
      <p:bldP spid="8" grpId="0" animBg="1"/>
      <p:bldP spid="9" grpId="0" animBg="1"/>
      <p:bldP spid="10" grpId="0"/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565492-80F2-4DB4-B6D4-FE2192C91BC3}"/>
              </a:ext>
            </a:extLst>
          </p:cNvPr>
          <p:cNvSpPr/>
          <p:nvPr/>
        </p:nvSpPr>
        <p:spPr>
          <a:xfrm>
            <a:off x="2813901" y="5443504"/>
            <a:ext cx="7348756" cy="56742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Maximum Likelihood Estimation (MLE)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5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The goal in MLE is to find the optimal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by maximizing the likelihood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In practice, we maximize the log of the likelihood (</a:t>
                </a:r>
                <a:r>
                  <a:rPr lang="en-GB" sz="2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log-likelihood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in short)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Thus the MLE problem is</a:t>
                </a:r>
              </a:p>
              <a:p>
                <a:pPr marL="0" indent="0">
                  <a:buNone/>
                </a:pPr>
                <a:r>
                  <a:rPr lang="en-GB" sz="2600" dirty="0">
                    <a:latin typeface="Abadi Extra Light" panose="020B0204020104020204" pitchFamily="34" charset="0"/>
                  </a:rPr>
                  <a:t>	                  </a:t>
                </a:r>
                <a14:m>
                  <m:oMath xmlns:m="http://schemas.openxmlformats.org/officeDocument/2006/math">
                    <m:r>
                      <a:rPr lang="en-IN" sz="26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𝑀𝐿𝐸</m:t>
                        </m:r>
                      </m:sub>
                    </m:sSub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IN" sz="2600" b="0" i="1" smtClean="0">
                        <a:latin typeface="Cambria Math" panose="02040503050406030204" pitchFamily="18" charset="0"/>
                      </a:rPr>
                      <m:t>arg</m:t>
                    </m:r>
                    <m:limLow>
                      <m:limLow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IN" sz="26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lim>
                    </m:limLow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𝐿𝐿</m:t>
                    </m:r>
                    <m:d>
                      <m:d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600" b="0" i="1" smtClean="0">
                        <a:latin typeface="Cambria Math" panose="02040503050406030204" pitchFamily="18" charset="0"/>
                      </a:rPr>
                      <m:t>arg</m:t>
                    </m:r>
                    <m:limLow>
                      <m:limLow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IN" sz="26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IN" sz="2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lim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lim>
                    </m:limLow>
                    <m:nary>
                      <m:naryPr>
                        <m:chr m:val="∑"/>
                        <m:limLoc m:val="subSup"/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IN" sz="2400" i="1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457200" lvl="1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This is now an optimization (maximization problem). Note: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may have constraints</a:t>
                </a: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831" t="-1645" b="-307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EFFE7525-03B2-433C-AEB5-E7756AE4571B}"/>
              </a:ext>
            </a:extLst>
          </p:cNvPr>
          <p:cNvSpPr/>
          <p:nvPr/>
        </p:nvSpPr>
        <p:spPr>
          <a:xfrm>
            <a:off x="3253229" y="2260839"/>
            <a:ext cx="2136914" cy="851840"/>
          </a:xfrm>
          <a:prstGeom prst="wedgeRectCallout">
            <a:avLst>
              <a:gd name="adj1" fmla="val -70942"/>
              <a:gd name="adj2" fmla="val 37568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Taking log doesn’t affect the optima since log is a monotonic function</a:t>
            </a:r>
            <a:endParaRPr lang="en-IN" sz="1600" b="0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B31BAF2-86D5-4E2B-926F-5A13D391A31E}"/>
              </a:ext>
            </a:extLst>
          </p:cNvPr>
          <p:cNvSpPr/>
          <p:nvPr/>
        </p:nvSpPr>
        <p:spPr>
          <a:xfrm>
            <a:off x="1842728" y="2576364"/>
            <a:ext cx="3086854" cy="1705272"/>
          </a:xfrm>
          <a:custGeom>
            <a:avLst/>
            <a:gdLst>
              <a:gd name="connsiteX0" fmla="*/ 0 w 3086854"/>
              <a:gd name="connsiteY0" fmla="*/ 1271546 h 1408137"/>
              <a:gd name="connsiteX1" fmla="*/ 466725 w 3086854"/>
              <a:gd name="connsiteY1" fmla="*/ 4721 h 1408137"/>
              <a:gd name="connsiteX2" fmla="*/ 1524000 w 3086854"/>
              <a:gd name="connsiteY2" fmla="*/ 823871 h 1408137"/>
              <a:gd name="connsiteX3" fmla="*/ 2181225 w 3086854"/>
              <a:gd name="connsiteY3" fmla="*/ 366671 h 1408137"/>
              <a:gd name="connsiteX4" fmla="*/ 2752725 w 3086854"/>
              <a:gd name="connsiteY4" fmla="*/ 1233446 h 1408137"/>
              <a:gd name="connsiteX5" fmla="*/ 3057525 w 3086854"/>
              <a:gd name="connsiteY5" fmla="*/ 1395371 h 1408137"/>
              <a:gd name="connsiteX6" fmla="*/ 3057525 w 3086854"/>
              <a:gd name="connsiteY6" fmla="*/ 1385846 h 1408137"/>
              <a:gd name="connsiteX0" fmla="*/ 0 w 3086854"/>
              <a:gd name="connsiteY0" fmla="*/ 1271846 h 1408437"/>
              <a:gd name="connsiteX1" fmla="*/ 170630 w 3086854"/>
              <a:gd name="connsiteY1" fmla="*/ 517066 h 1408437"/>
              <a:gd name="connsiteX2" fmla="*/ 466725 w 3086854"/>
              <a:gd name="connsiteY2" fmla="*/ 5021 h 1408437"/>
              <a:gd name="connsiteX3" fmla="*/ 1524000 w 3086854"/>
              <a:gd name="connsiteY3" fmla="*/ 824171 h 1408437"/>
              <a:gd name="connsiteX4" fmla="*/ 2181225 w 3086854"/>
              <a:gd name="connsiteY4" fmla="*/ 366971 h 1408437"/>
              <a:gd name="connsiteX5" fmla="*/ 2752725 w 3086854"/>
              <a:gd name="connsiteY5" fmla="*/ 1233746 h 1408437"/>
              <a:gd name="connsiteX6" fmla="*/ 3057525 w 3086854"/>
              <a:gd name="connsiteY6" fmla="*/ 1395671 h 1408437"/>
              <a:gd name="connsiteX7" fmla="*/ 3057525 w 3086854"/>
              <a:gd name="connsiteY7" fmla="*/ 1386146 h 1408437"/>
              <a:gd name="connsiteX0" fmla="*/ 0 w 3086854"/>
              <a:gd name="connsiteY0" fmla="*/ 1341136 h 1477727"/>
              <a:gd name="connsiteX1" fmla="*/ 170630 w 3086854"/>
              <a:gd name="connsiteY1" fmla="*/ 586356 h 1477727"/>
              <a:gd name="connsiteX2" fmla="*/ 466725 w 3086854"/>
              <a:gd name="connsiteY2" fmla="*/ 74311 h 1477727"/>
              <a:gd name="connsiteX3" fmla="*/ 1524000 w 3086854"/>
              <a:gd name="connsiteY3" fmla="*/ 893461 h 1477727"/>
              <a:gd name="connsiteX4" fmla="*/ 2181225 w 3086854"/>
              <a:gd name="connsiteY4" fmla="*/ 436261 h 1477727"/>
              <a:gd name="connsiteX5" fmla="*/ 2752725 w 3086854"/>
              <a:gd name="connsiteY5" fmla="*/ 1303036 h 1477727"/>
              <a:gd name="connsiteX6" fmla="*/ 3057525 w 3086854"/>
              <a:gd name="connsiteY6" fmla="*/ 1464961 h 1477727"/>
              <a:gd name="connsiteX7" fmla="*/ 3057525 w 3086854"/>
              <a:gd name="connsiteY7" fmla="*/ 1455436 h 1477727"/>
              <a:gd name="connsiteX0" fmla="*/ 0 w 3086854"/>
              <a:gd name="connsiteY0" fmla="*/ 1449897 h 1586488"/>
              <a:gd name="connsiteX1" fmla="*/ 170630 w 3086854"/>
              <a:gd name="connsiteY1" fmla="*/ 695117 h 1586488"/>
              <a:gd name="connsiteX2" fmla="*/ 693227 w 3086854"/>
              <a:gd name="connsiteY2" fmla="*/ 32070 h 1586488"/>
              <a:gd name="connsiteX3" fmla="*/ 1524000 w 3086854"/>
              <a:gd name="connsiteY3" fmla="*/ 1002222 h 1586488"/>
              <a:gd name="connsiteX4" fmla="*/ 2181225 w 3086854"/>
              <a:gd name="connsiteY4" fmla="*/ 545022 h 1586488"/>
              <a:gd name="connsiteX5" fmla="*/ 2752725 w 3086854"/>
              <a:gd name="connsiteY5" fmla="*/ 1411797 h 1586488"/>
              <a:gd name="connsiteX6" fmla="*/ 3057525 w 3086854"/>
              <a:gd name="connsiteY6" fmla="*/ 1573722 h 1586488"/>
              <a:gd name="connsiteX7" fmla="*/ 3057525 w 3086854"/>
              <a:gd name="connsiteY7" fmla="*/ 1564197 h 1586488"/>
              <a:gd name="connsiteX0" fmla="*/ 0 w 3086854"/>
              <a:gd name="connsiteY0" fmla="*/ 1447713 h 1584304"/>
              <a:gd name="connsiteX1" fmla="*/ 170630 w 3086854"/>
              <a:gd name="connsiteY1" fmla="*/ 701322 h 1584304"/>
              <a:gd name="connsiteX2" fmla="*/ 693227 w 3086854"/>
              <a:gd name="connsiteY2" fmla="*/ 29886 h 1584304"/>
              <a:gd name="connsiteX3" fmla="*/ 1524000 w 3086854"/>
              <a:gd name="connsiteY3" fmla="*/ 1000038 h 1584304"/>
              <a:gd name="connsiteX4" fmla="*/ 2181225 w 3086854"/>
              <a:gd name="connsiteY4" fmla="*/ 542838 h 1584304"/>
              <a:gd name="connsiteX5" fmla="*/ 2752725 w 3086854"/>
              <a:gd name="connsiteY5" fmla="*/ 1409613 h 1584304"/>
              <a:gd name="connsiteX6" fmla="*/ 3057525 w 3086854"/>
              <a:gd name="connsiteY6" fmla="*/ 1571538 h 1584304"/>
              <a:gd name="connsiteX7" fmla="*/ 3057525 w 3086854"/>
              <a:gd name="connsiteY7" fmla="*/ 1562013 h 1584304"/>
              <a:gd name="connsiteX0" fmla="*/ 0 w 3086854"/>
              <a:gd name="connsiteY0" fmla="*/ 1449103 h 1585694"/>
              <a:gd name="connsiteX1" fmla="*/ 170630 w 3086854"/>
              <a:gd name="connsiteY1" fmla="*/ 702712 h 1585694"/>
              <a:gd name="connsiteX2" fmla="*/ 693227 w 3086854"/>
              <a:gd name="connsiteY2" fmla="*/ 31276 h 1585694"/>
              <a:gd name="connsiteX3" fmla="*/ 1524000 w 3086854"/>
              <a:gd name="connsiteY3" fmla="*/ 1001428 h 1585694"/>
              <a:gd name="connsiteX4" fmla="*/ 2181225 w 3086854"/>
              <a:gd name="connsiteY4" fmla="*/ 544228 h 1585694"/>
              <a:gd name="connsiteX5" fmla="*/ 2752725 w 3086854"/>
              <a:gd name="connsiteY5" fmla="*/ 1411003 h 1585694"/>
              <a:gd name="connsiteX6" fmla="*/ 3057525 w 3086854"/>
              <a:gd name="connsiteY6" fmla="*/ 1572928 h 1585694"/>
              <a:gd name="connsiteX7" fmla="*/ 3057525 w 3086854"/>
              <a:gd name="connsiteY7" fmla="*/ 1563403 h 1585694"/>
              <a:gd name="connsiteX0" fmla="*/ 0 w 3086854"/>
              <a:gd name="connsiteY0" fmla="*/ 1449103 h 1585694"/>
              <a:gd name="connsiteX1" fmla="*/ 170630 w 3086854"/>
              <a:gd name="connsiteY1" fmla="*/ 702712 h 1585694"/>
              <a:gd name="connsiteX2" fmla="*/ 693227 w 3086854"/>
              <a:gd name="connsiteY2" fmla="*/ 31276 h 1585694"/>
              <a:gd name="connsiteX3" fmla="*/ 1524000 w 3086854"/>
              <a:gd name="connsiteY3" fmla="*/ 1001428 h 1585694"/>
              <a:gd name="connsiteX4" fmla="*/ 2181225 w 3086854"/>
              <a:gd name="connsiteY4" fmla="*/ 544228 h 1585694"/>
              <a:gd name="connsiteX5" fmla="*/ 2752725 w 3086854"/>
              <a:gd name="connsiteY5" fmla="*/ 1411003 h 1585694"/>
              <a:gd name="connsiteX6" fmla="*/ 3057525 w 3086854"/>
              <a:gd name="connsiteY6" fmla="*/ 1572928 h 1585694"/>
              <a:gd name="connsiteX7" fmla="*/ 3057525 w 3086854"/>
              <a:gd name="connsiteY7" fmla="*/ 1563403 h 1585694"/>
              <a:gd name="connsiteX0" fmla="*/ 0 w 3086854"/>
              <a:gd name="connsiteY0" fmla="*/ 1449103 h 1585694"/>
              <a:gd name="connsiteX1" fmla="*/ 170630 w 3086854"/>
              <a:gd name="connsiteY1" fmla="*/ 702712 h 1585694"/>
              <a:gd name="connsiteX2" fmla="*/ 693227 w 3086854"/>
              <a:gd name="connsiteY2" fmla="*/ 31276 h 1585694"/>
              <a:gd name="connsiteX3" fmla="*/ 1524000 w 3086854"/>
              <a:gd name="connsiteY3" fmla="*/ 1001428 h 1585694"/>
              <a:gd name="connsiteX4" fmla="*/ 2181225 w 3086854"/>
              <a:gd name="connsiteY4" fmla="*/ 544228 h 1585694"/>
              <a:gd name="connsiteX5" fmla="*/ 2752725 w 3086854"/>
              <a:gd name="connsiteY5" fmla="*/ 1411003 h 1585694"/>
              <a:gd name="connsiteX6" fmla="*/ 3057525 w 3086854"/>
              <a:gd name="connsiteY6" fmla="*/ 1572928 h 1585694"/>
              <a:gd name="connsiteX7" fmla="*/ 3057525 w 3086854"/>
              <a:gd name="connsiteY7" fmla="*/ 1563403 h 1585694"/>
              <a:gd name="connsiteX0" fmla="*/ 0 w 3086854"/>
              <a:gd name="connsiteY0" fmla="*/ 1449103 h 1585694"/>
              <a:gd name="connsiteX1" fmla="*/ 170630 w 3086854"/>
              <a:gd name="connsiteY1" fmla="*/ 702712 h 1585694"/>
              <a:gd name="connsiteX2" fmla="*/ 693227 w 3086854"/>
              <a:gd name="connsiteY2" fmla="*/ 31276 h 1585694"/>
              <a:gd name="connsiteX3" fmla="*/ 1524000 w 3086854"/>
              <a:gd name="connsiteY3" fmla="*/ 1001428 h 1585694"/>
              <a:gd name="connsiteX4" fmla="*/ 2181225 w 3086854"/>
              <a:gd name="connsiteY4" fmla="*/ 544228 h 1585694"/>
              <a:gd name="connsiteX5" fmla="*/ 2685613 w 3086854"/>
              <a:gd name="connsiteY5" fmla="*/ 1444559 h 1585694"/>
              <a:gd name="connsiteX6" fmla="*/ 3057525 w 3086854"/>
              <a:gd name="connsiteY6" fmla="*/ 1572928 h 1585694"/>
              <a:gd name="connsiteX7" fmla="*/ 3057525 w 3086854"/>
              <a:gd name="connsiteY7" fmla="*/ 1563403 h 1585694"/>
              <a:gd name="connsiteX0" fmla="*/ 0 w 3086854"/>
              <a:gd name="connsiteY0" fmla="*/ 1447713 h 1584304"/>
              <a:gd name="connsiteX1" fmla="*/ 170630 w 3086854"/>
              <a:gd name="connsiteY1" fmla="*/ 701322 h 1584304"/>
              <a:gd name="connsiteX2" fmla="*/ 693227 w 3086854"/>
              <a:gd name="connsiteY2" fmla="*/ 29886 h 1584304"/>
              <a:gd name="connsiteX3" fmla="*/ 1524000 w 3086854"/>
              <a:gd name="connsiteY3" fmla="*/ 1000038 h 1584304"/>
              <a:gd name="connsiteX4" fmla="*/ 2181225 w 3086854"/>
              <a:gd name="connsiteY4" fmla="*/ 542838 h 1584304"/>
              <a:gd name="connsiteX5" fmla="*/ 2685613 w 3086854"/>
              <a:gd name="connsiteY5" fmla="*/ 1443169 h 1584304"/>
              <a:gd name="connsiteX6" fmla="*/ 3057525 w 3086854"/>
              <a:gd name="connsiteY6" fmla="*/ 1571538 h 1584304"/>
              <a:gd name="connsiteX7" fmla="*/ 3057525 w 3086854"/>
              <a:gd name="connsiteY7" fmla="*/ 1562013 h 1584304"/>
              <a:gd name="connsiteX0" fmla="*/ 0 w 3086854"/>
              <a:gd name="connsiteY0" fmla="*/ 1447713 h 1584304"/>
              <a:gd name="connsiteX1" fmla="*/ 170630 w 3086854"/>
              <a:gd name="connsiteY1" fmla="*/ 701322 h 1584304"/>
              <a:gd name="connsiteX2" fmla="*/ 693227 w 3086854"/>
              <a:gd name="connsiteY2" fmla="*/ 29886 h 1584304"/>
              <a:gd name="connsiteX3" fmla="*/ 1524000 w 3086854"/>
              <a:gd name="connsiteY3" fmla="*/ 1000038 h 1584304"/>
              <a:gd name="connsiteX4" fmla="*/ 2181225 w 3086854"/>
              <a:gd name="connsiteY4" fmla="*/ 542838 h 1584304"/>
              <a:gd name="connsiteX5" fmla="*/ 2685613 w 3086854"/>
              <a:gd name="connsiteY5" fmla="*/ 1443169 h 1584304"/>
              <a:gd name="connsiteX6" fmla="*/ 3057525 w 3086854"/>
              <a:gd name="connsiteY6" fmla="*/ 1571538 h 1584304"/>
              <a:gd name="connsiteX7" fmla="*/ 3057525 w 3086854"/>
              <a:gd name="connsiteY7" fmla="*/ 1562013 h 1584304"/>
              <a:gd name="connsiteX0" fmla="*/ 0 w 3086854"/>
              <a:gd name="connsiteY0" fmla="*/ 1531664 h 1668255"/>
              <a:gd name="connsiteX1" fmla="*/ 170630 w 3086854"/>
              <a:gd name="connsiteY1" fmla="*/ 785273 h 1668255"/>
              <a:gd name="connsiteX2" fmla="*/ 693227 w 3086854"/>
              <a:gd name="connsiteY2" fmla="*/ 113837 h 1668255"/>
              <a:gd name="connsiteX3" fmla="*/ 1524000 w 3086854"/>
              <a:gd name="connsiteY3" fmla="*/ 1083989 h 1668255"/>
              <a:gd name="connsiteX4" fmla="*/ 2181225 w 3086854"/>
              <a:gd name="connsiteY4" fmla="*/ 626789 h 1668255"/>
              <a:gd name="connsiteX5" fmla="*/ 2685613 w 3086854"/>
              <a:gd name="connsiteY5" fmla="*/ 1527120 h 1668255"/>
              <a:gd name="connsiteX6" fmla="*/ 3057525 w 3086854"/>
              <a:gd name="connsiteY6" fmla="*/ 1655489 h 1668255"/>
              <a:gd name="connsiteX7" fmla="*/ 3057525 w 3086854"/>
              <a:gd name="connsiteY7" fmla="*/ 1645964 h 1668255"/>
              <a:gd name="connsiteX0" fmla="*/ 0 w 3086854"/>
              <a:gd name="connsiteY0" fmla="*/ 1526739 h 1663330"/>
              <a:gd name="connsiteX1" fmla="*/ 170630 w 3086854"/>
              <a:gd name="connsiteY1" fmla="*/ 780348 h 1663330"/>
              <a:gd name="connsiteX2" fmla="*/ 676449 w 3086854"/>
              <a:gd name="connsiteY2" fmla="*/ 117301 h 1663330"/>
              <a:gd name="connsiteX3" fmla="*/ 1524000 w 3086854"/>
              <a:gd name="connsiteY3" fmla="*/ 1079064 h 1663330"/>
              <a:gd name="connsiteX4" fmla="*/ 2181225 w 3086854"/>
              <a:gd name="connsiteY4" fmla="*/ 621864 h 1663330"/>
              <a:gd name="connsiteX5" fmla="*/ 2685613 w 3086854"/>
              <a:gd name="connsiteY5" fmla="*/ 1522195 h 1663330"/>
              <a:gd name="connsiteX6" fmla="*/ 3057525 w 3086854"/>
              <a:gd name="connsiteY6" fmla="*/ 1650564 h 1663330"/>
              <a:gd name="connsiteX7" fmla="*/ 3057525 w 3086854"/>
              <a:gd name="connsiteY7" fmla="*/ 1641039 h 1663330"/>
              <a:gd name="connsiteX0" fmla="*/ 0 w 3086854"/>
              <a:gd name="connsiteY0" fmla="*/ 1558113 h 1694704"/>
              <a:gd name="connsiteX1" fmla="*/ 170630 w 3086854"/>
              <a:gd name="connsiteY1" fmla="*/ 811722 h 1694704"/>
              <a:gd name="connsiteX2" fmla="*/ 676449 w 3086854"/>
              <a:gd name="connsiteY2" fmla="*/ 148675 h 1694704"/>
              <a:gd name="connsiteX3" fmla="*/ 1524000 w 3086854"/>
              <a:gd name="connsiteY3" fmla="*/ 1110438 h 1694704"/>
              <a:gd name="connsiteX4" fmla="*/ 2181225 w 3086854"/>
              <a:gd name="connsiteY4" fmla="*/ 653238 h 1694704"/>
              <a:gd name="connsiteX5" fmla="*/ 2685613 w 3086854"/>
              <a:gd name="connsiteY5" fmla="*/ 1553569 h 1694704"/>
              <a:gd name="connsiteX6" fmla="*/ 3057525 w 3086854"/>
              <a:gd name="connsiteY6" fmla="*/ 1681938 h 1694704"/>
              <a:gd name="connsiteX7" fmla="*/ 3057525 w 3086854"/>
              <a:gd name="connsiteY7" fmla="*/ 1672413 h 1694704"/>
              <a:gd name="connsiteX0" fmla="*/ 0 w 3086854"/>
              <a:gd name="connsiteY0" fmla="*/ 1565153 h 1701744"/>
              <a:gd name="connsiteX1" fmla="*/ 170630 w 3086854"/>
              <a:gd name="connsiteY1" fmla="*/ 818762 h 1701744"/>
              <a:gd name="connsiteX2" fmla="*/ 676449 w 3086854"/>
              <a:gd name="connsiteY2" fmla="*/ 155715 h 1701744"/>
              <a:gd name="connsiteX3" fmla="*/ 1524000 w 3086854"/>
              <a:gd name="connsiteY3" fmla="*/ 1117478 h 1701744"/>
              <a:gd name="connsiteX4" fmla="*/ 2181225 w 3086854"/>
              <a:gd name="connsiteY4" fmla="*/ 660278 h 1701744"/>
              <a:gd name="connsiteX5" fmla="*/ 2685613 w 3086854"/>
              <a:gd name="connsiteY5" fmla="*/ 1560609 h 1701744"/>
              <a:gd name="connsiteX6" fmla="*/ 3057525 w 3086854"/>
              <a:gd name="connsiteY6" fmla="*/ 1688978 h 1701744"/>
              <a:gd name="connsiteX7" fmla="*/ 3057525 w 3086854"/>
              <a:gd name="connsiteY7" fmla="*/ 1679453 h 1701744"/>
              <a:gd name="connsiteX0" fmla="*/ 0 w 3086854"/>
              <a:gd name="connsiteY0" fmla="*/ 1561632 h 1698223"/>
              <a:gd name="connsiteX1" fmla="*/ 170630 w 3086854"/>
              <a:gd name="connsiteY1" fmla="*/ 815241 h 1698223"/>
              <a:gd name="connsiteX2" fmla="*/ 676449 w 3086854"/>
              <a:gd name="connsiteY2" fmla="*/ 152194 h 1698223"/>
              <a:gd name="connsiteX3" fmla="*/ 1524000 w 3086854"/>
              <a:gd name="connsiteY3" fmla="*/ 1113957 h 1698223"/>
              <a:gd name="connsiteX4" fmla="*/ 2181225 w 3086854"/>
              <a:gd name="connsiteY4" fmla="*/ 656757 h 1698223"/>
              <a:gd name="connsiteX5" fmla="*/ 2685613 w 3086854"/>
              <a:gd name="connsiteY5" fmla="*/ 1557088 h 1698223"/>
              <a:gd name="connsiteX6" fmla="*/ 3057525 w 3086854"/>
              <a:gd name="connsiteY6" fmla="*/ 1685457 h 1698223"/>
              <a:gd name="connsiteX7" fmla="*/ 3057525 w 3086854"/>
              <a:gd name="connsiteY7" fmla="*/ 1675932 h 1698223"/>
              <a:gd name="connsiteX0" fmla="*/ 0 w 3086854"/>
              <a:gd name="connsiteY0" fmla="*/ 1568681 h 1705272"/>
              <a:gd name="connsiteX1" fmla="*/ 170630 w 3086854"/>
              <a:gd name="connsiteY1" fmla="*/ 822290 h 1705272"/>
              <a:gd name="connsiteX2" fmla="*/ 676449 w 3086854"/>
              <a:gd name="connsiteY2" fmla="*/ 159243 h 1705272"/>
              <a:gd name="connsiteX3" fmla="*/ 1524000 w 3086854"/>
              <a:gd name="connsiteY3" fmla="*/ 1121006 h 1705272"/>
              <a:gd name="connsiteX4" fmla="*/ 2181225 w 3086854"/>
              <a:gd name="connsiteY4" fmla="*/ 663806 h 1705272"/>
              <a:gd name="connsiteX5" fmla="*/ 2685613 w 3086854"/>
              <a:gd name="connsiteY5" fmla="*/ 1564137 h 1705272"/>
              <a:gd name="connsiteX6" fmla="*/ 3057525 w 3086854"/>
              <a:gd name="connsiteY6" fmla="*/ 1692506 h 1705272"/>
              <a:gd name="connsiteX7" fmla="*/ 3057525 w 3086854"/>
              <a:gd name="connsiteY7" fmla="*/ 1682981 h 170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86854" h="1705272">
                <a:moveTo>
                  <a:pt x="0" y="1568681"/>
                </a:moveTo>
                <a:cubicBezTo>
                  <a:pt x="28438" y="1442884"/>
                  <a:pt x="151566" y="1033427"/>
                  <a:pt x="170630" y="822290"/>
                </a:cubicBezTo>
                <a:cubicBezTo>
                  <a:pt x="474920" y="-311636"/>
                  <a:pt x="467665" y="8788"/>
                  <a:pt x="676449" y="159243"/>
                </a:cubicBezTo>
                <a:cubicBezTo>
                  <a:pt x="885233" y="309698"/>
                  <a:pt x="1273204" y="1036912"/>
                  <a:pt x="1524000" y="1121006"/>
                </a:cubicBezTo>
                <a:cubicBezTo>
                  <a:pt x="1774796" y="1205100"/>
                  <a:pt x="1987623" y="589951"/>
                  <a:pt x="2181225" y="663806"/>
                </a:cubicBezTo>
                <a:cubicBezTo>
                  <a:pt x="2374827" y="737661"/>
                  <a:pt x="2539563" y="1392687"/>
                  <a:pt x="2685613" y="1564137"/>
                </a:cubicBezTo>
                <a:cubicBezTo>
                  <a:pt x="2831663" y="1735587"/>
                  <a:pt x="3057525" y="1692506"/>
                  <a:pt x="3057525" y="1692506"/>
                </a:cubicBezTo>
                <a:cubicBezTo>
                  <a:pt x="3108325" y="1717906"/>
                  <a:pt x="3082925" y="1700443"/>
                  <a:pt x="3057525" y="1682981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37D73E-D011-46A2-A739-B73CE2882DFD}"/>
              </a:ext>
            </a:extLst>
          </p:cNvPr>
          <p:cNvCxnSpPr/>
          <p:nvPr/>
        </p:nvCxnSpPr>
        <p:spPr>
          <a:xfrm flipV="1">
            <a:off x="1571643" y="2536102"/>
            <a:ext cx="0" cy="18478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1223F7-6555-4468-87D8-C24CE6B7B2FA}"/>
              </a:ext>
            </a:extLst>
          </p:cNvPr>
          <p:cNvCxnSpPr>
            <a:cxnSpLocks/>
          </p:cNvCxnSpPr>
          <p:nvPr/>
        </p:nvCxnSpPr>
        <p:spPr>
          <a:xfrm>
            <a:off x="1571643" y="4383952"/>
            <a:ext cx="36290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33B373-A6E2-4128-A4E9-1D69AAC28E64}"/>
                  </a:ext>
                </a:extLst>
              </p:cNvPr>
              <p:cNvSpPr txBox="1"/>
              <p:nvPr/>
            </p:nvSpPr>
            <p:spPr>
              <a:xfrm>
                <a:off x="5200668" y="4415390"/>
                <a:ext cx="1894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33B373-A6E2-4128-A4E9-1D69AAC28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668" y="4415390"/>
                <a:ext cx="189475" cy="276999"/>
              </a:xfrm>
              <a:prstGeom prst="rect">
                <a:avLst/>
              </a:prstGeom>
              <a:blipFill>
                <a:blip r:embed="rId4"/>
                <a:stretch>
                  <a:fillRect l="-29032" r="-25806" b="-65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AC2B0F-FD3E-47E9-AB49-EF025A837140}"/>
                  </a:ext>
                </a:extLst>
              </p:cNvPr>
              <p:cNvSpPr txBox="1"/>
              <p:nvPr/>
            </p:nvSpPr>
            <p:spPr>
              <a:xfrm>
                <a:off x="443697" y="2734999"/>
                <a:ext cx="10731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1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AC2B0F-FD3E-47E9-AB49-EF025A837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697" y="2734999"/>
                <a:ext cx="1073179" cy="276999"/>
              </a:xfrm>
              <a:prstGeom prst="rect">
                <a:avLst/>
              </a:prstGeom>
              <a:blipFill>
                <a:blip r:embed="rId5"/>
                <a:stretch>
                  <a:fillRect l="-7386" t="-4444" b="-355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DCD5D35-8792-4799-97C7-786CB78325C6}"/>
              </a:ext>
            </a:extLst>
          </p:cNvPr>
          <p:cNvCxnSpPr>
            <a:cxnSpLocks/>
          </p:cNvCxnSpPr>
          <p:nvPr/>
        </p:nvCxnSpPr>
        <p:spPr>
          <a:xfrm>
            <a:off x="2326434" y="2576364"/>
            <a:ext cx="0" cy="18390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69FF655-47C3-49D8-A009-1463D09C4D69}"/>
                  </a:ext>
                </a:extLst>
              </p:cNvPr>
              <p:cNvSpPr txBox="1"/>
              <p:nvPr/>
            </p:nvSpPr>
            <p:spPr>
              <a:xfrm>
                <a:off x="1770645" y="4393974"/>
                <a:ext cx="1252971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𝑜𝑝𝑡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𝑀𝐿𝐸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69FF655-47C3-49D8-A009-1463D09C4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645" y="4393974"/>
                <a:ext cx="1252971" cy="298415"/>
              </a:xfrm>
              <a:prstGeom prst="rect">
                <a:avLst/>
              </a:prstGeom>
              <a:blipFill>
                <a:blip r:embed="rId6"/>
                <a:stretch>
                  <a:fillRect l="-3883" r="-1456" b="-224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Star: 5 Points 40">
            <a:extLst>
              <a:ext uri="{FF2B5EF4-FFF2-40B4-BE49-F238E27FC236}">
                <a16:creationId xmlns:a16="http://schemas.microsoft.com/office/drawing/2014/main" id="{0BFA10F5-07C9-44E2-BC5E-5AC27B912C15}"/>
              </a:ext>
            </a:extLst>
          </p:cNvPr>
          <p:cNvSpPr/>
          <p:nvPr/>
        </p:nvSpPr>
        <p:spPr>
          <a:xfrm>
            <a:off x="2216898" y="4255648"/>
            <a:ext cx="219071" cy="205202"/>
          </a:xfrm>
          <a:prstGeom prst="star5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D41F6A-1AF2-4404-A562-71A312786263}"/>
                  </a:ext>
                </a:extLst>
              </p:cNvPr>
              <p:cNvSpPr txBox="1"/>
              <p:nvPr/>
            </p:nvSpPr>
            <p:spPr>
              <a:xfrm>
                <a:off x="5314165" y="3179368"/>
                <a:ext cx="6259149" cy="881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𝐿𝐿</m:t>
                      </m:r>
                      <m:d>
                        <m:d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IN" sz="2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IN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IN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>
                          <a:latin typeface="Cambria Math" panose="02040503050406030204" pitchFamily="18" charset="0"/>
                        </a:rPr>
                        <m:t>log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en-IN" sz="28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IN" sz="28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N" sz="28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8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IN" sz="28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IN" sz="28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28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IN" sz="2800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IN" sz="28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8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D41F6A-1AF2-4404-A562-71A312786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165" y="3179368"/>
                <a:ext cx="6259149" cy="8818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01A626-83F8-41E2-A5C4-FD1DABA5E1B8}"/>
                  </a:ext>
                </a:extLst>
              </p:cNvPr>
              <p:cNvSpPr txBox="1"/>
              <p:nvPr/>
            </p:nvSpPr>
            <p:spPr>
              <a:xfrm>
                <a:off x="8358983" y="4186103"/>
                <a:ext cx="3253263" cy="881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01A626-83F8-41E2-A5C4-FD1DABA5E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983" y="4186103"/>
                <a:ext cx="3253263" cy="8818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1672D5B9-425D-4CAF-9051-270288ADDFAC}"/>
              </a:ext>
            </a:extLst>
          </p:cNvPr>
          <p:cNvSpPr/>
          <p:nvPr/>
        </p:nvSpPr>
        <p:spPr>
          <a:xfrm>
            <a:off x="5551058" y="2060008"/>
            <a:ext cx="3303722" cy="992722"/>
          </a:xfrm>
          <a:prstGeom prst="wedgeRectCallout">
            <a:avLst>
              <a:gd name="adj1" fmla="val -57082"/>
              <a:gd name="adj2" fmla="val 24309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Leads to simpler algebra/calculus, and also yields better numerical stability when implementing it om computer (dealing with log of probabilities)</a:t>
            </a:r>
            <a:endParaRPr lang="en-IN" sz="1600" b="0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701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167"/>
    </mc:Choice>
    <mc:Fallback xmlns="">
      <p:transition spd="slow" advTm="1941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 animBg="1"/>
      <p:bldP spid="21" grpId="0" animBg="1"/>
      <p:bldP spid="27" grpId="0"/>
      <p:bldP spid="35" grpId="0"/>
      <p:bldP spid="40" grpId="0"/>
      <p:bldP spid="41" grpId="0" animBg="1"/>
      <p:bldP spid="6" grpId="0"/>
      <p:bldP spid="9" grpId="0"/>
      <p:bldP spid="4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Estimating Class Priors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50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Estimating class priors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is usually straightforward in gen. classification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Roughly speaking, it is the proportion of training examples from each class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800" dirty="0">
                    <a:latin typeface="Abadi Extra Light" panose="020B0204020104020204" pitchFamily="34" charset="0"/>
                  </a:rPr>
                  <a:t>Note: The above is </a:t>
                </a:r>
                <a:r>
                  <a:rPr lang="en-GB" sz="28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true only when doing MLE </a:t>
                </a:r>
                <a:r>
                  <a:rPr lang="en-GB" sz="2800" dirty="0">
                    <a:latin typeface="Abadi Extra Light" panose="020B0204020104020204" pitchFamily="34" charset="0"/>
                  </a:rPr>
                  <a:t>(as we will see shortly)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800" dirty="0">
                    <a:latin typeface="Abadi Extra Light" panose="020B0204020104020204" pitchFamily="34" charset="0"/>
                  </a:rPr>
                  <a:t>If estimating class priors using MAP/fully Bayesian, they will be a “smooth version” of the proportions (because of the effect of regularization)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The class prior distribution is assumed to be a </a:t>
                </a:r>
                <a:r>
                  <a:rPr lang="en-GB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discrete distribution </a:t>
                </a:r>
                <a:r>
                  <a:rPr lang="en-GB" dirty="0">
                    <a:latin typeface="Abadi Extra Light" panose="020B0204020104020204" pitchFamily="34" charset="0"/>
                  </a:rPr>
                  <a:t>(</a:t>
                </a:r>
                <a:r>
                  <a:rPr lang="en-GB" dirty="0" err="1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multinoulli</a:t>
                </a:r>
                <a:r>
                  <a:rPr lang="en-GB" dirty="0">
                    <a:latin typeface="Abadi Extra Light" panose="020B0204020104020204" pitchFamily="34" charset="0"/>
                  </a:rPr>
                  <a:t>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Given N </a:t>
                </a:r>
                <a:r>
                  <a:rPr lang="en-GB" dirty="0" err="1">
                    <a:latin typeface="Abadi Extra Light" panose="020B0204020104020204" pitchFamily="34" charset="0"/>
                  </a:rPr>
                  <a:t>i.i.d</a:t>
                </a:r>
                <a:r>
                  <a:rPr lang="en-GB" dirty="0">
                    <a:latin typeface="Abadi Extra Light" panose="020B0204020104020204" pitchFamily="34" charset="0"/>
                  </a:rPr>
                  <a:t>. labelled examples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{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IN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∈ {1,2,…,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the MLE </a:t>
                </a:r>
                <a:r>
                  <a:rPr lang="en-GB" dirty="0" err="1">
                    <a:latin typeface="Abadi Extra Light" panose="020B0204020104020204" pitchFamily="34" charset="0"/>
                  </a:rPr>
                  <a:t>soln</a:t>
                </a: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5"/>
                <a:stretch>
                  <a:fillRect l="-935" t="-18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F5A0CD-786D-4F1E-A8F8-2C88A352120F}"/>
                  </a:ext>
                </a:extLst>
              </p:cNvPr>
              <p:cNvSpPr txBox="1"/>
              <p:nvPr/>
            </p:nvSpPr>
            <p:spPr>
              <a:xfrm>
                <a:off x="2228850" y="4266536"/>
                <a:ext cx="7127272" cy="4688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</m:d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400" b="0" i="1" smtClean="0">
                        <a:latin typeface="Cambria Math" panose="02040503050406030204" pitchFamily="18" charset="0"/>
                      </a:rPr>
                      <m:t>multinoulli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)= </m:t>
                    </m:r>
                    <m:nary>
                      <m:naryPr>
                        <m:chr m:val="∏"/>
                        <m:limLoc m:val="subSup"/>
                        <m:ctrlPr>
                          <a:rPr lang="en-I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Sup>
                          <m:sSubSupPr>
                            <m:ctrlPr>
                              <a:rPr lang="en-I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I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I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𝕀</m:t>
                            </m:r>
                            <m:r>
                              <a:rPr lang="en-I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I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I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I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I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IN" sz="24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F5A0CD-786D-4F1E-A8F8-2C88A3521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850" y="4266536"/>
                <a:ext cx="7127272" cy="4688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F393CF1B-315E-4CD5-9F41-E12C155AD58B}"/>
                  </a:ext>
                </a:extLst>
              </p:cNvPr>
              <p:cNvSpPr/>
              <p:nvPr/>
            </p:nvSpPr>
            <p:spPr>
              <a:xfrm>
                <a:off x="3891858" y="3923379"/>
                <a:ext cx="1635728" cy="319216"/>
              </a:xfrm>
              <a:prstGeom prst="wedgeRectCallout">
                <a:avLst>
                  <a:gd name="adj1" fmla="val 54691"/>
                  <a:gd name="adj2" fmla="val 98400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I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IN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IN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N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IN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16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F393CF1B-315E-4CD5-9F41-E12C155AD5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858" y="3923379"/>
                <a:ext cx="1635728" cy="319216"/>
              </a:xfrm>
              <a:prstGeom prst="wedgeRectCallout">
                <a:avLst>
                  <a:gd name="adj1" fmla="val 54691"/>
                  <a:gd name="adj2" fmla="val 98400"/>
                </a:avLst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C907BA-C0E8-42A0-A896-F2C25B7F2193}"/>
                  </a:ext>
                </a:extLst>
              </p:cNvPr>
              <p:cNvSpPr txBox="1"/>
              <p:nvPr/>
            </p:nvSpPr>
            <p:spPr>
              <a:xfrm>
                <a:off x="938795" y="5484726"/>
                <a:ext cx="4787016" cy="75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𝑀𝐿𝐸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400" b="0" i="1" smtClean="0"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lim>
                      </m:limLow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C907BA-C0E8-42A0-A896-F2C25B7F2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795" y="5484726"/>
                <a:ext cx="4787016" cy="7559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3048A979-6CA2-40E3-BED2-ED14F9B38604}"/>
                  </a:ext>
                </a:extLst>
              </p:cNvPr>
              <p:cNvSpPr/>
              <p:nvPr/>
            </p:nvSpPr>
            <p:spPr>
              <a:xfrm>
                <a:off x="5725811" y="3865548"/>
                <a:ext cx="3913322" cy="331186"/>
              </a:xfrm>
              <a:prstGeom prst="wedgeRectCallout">
                <a:avLst>
                  <a:gd name="adj1" fmla="val -40790"/>
                  <a:gd name="adj2" fmla="val 103383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These probabilities sum to 1: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I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en-IN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3048A979-6CA2-40E3-BED2-ED14F9B386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811" y="3865548"/>
                <a:ext cx="3913322" cy="331186"/>
              </a:xfrm>
              <a:prstGeom prst="wedgeRectCallout">
                <a:avLst>
                  <a:gd name="adj1" fmla="val -40790"/>
                  <a:gd name="adj2" fmla="val 103383"/>
                </a:avLst>
              </a:prstGeom>
              <a:blipFill>
                <a:blip r:embed="rId9"/>
                <a:stretch>
                  <a:fillRect l="-620" t="-85057" b="-97701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85831683-62FE-4675-BA53-1EDC4A93E51D}"/>
                  </a:ext>
                </a:extLst>
              </p:cNvPr>
              <p:cNvSpPr/>
              <p:nvPr/>
            </p:nvSpPr>
            <p:spPr>
              <a:xfrm>
                <a:off x="92183" y="6299286"/>
                <a:ext cx="3030230" cy="451073"/>
              </a:xfrm>
              <a:prstGeom prst="wedgeRectCallout">
                <a:avLst>
                  <a:gd name="adj1" fmla="val 38315"/>
                  <a:gd name="adj2" fmla="val -76246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600" dirty="0">
                    <a:solidFill>
                      <a:schemeClr val="tx1"/>
                    </a:solidFill>
                  </a:rPr>
                  <a:t>Subject to constraint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I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I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I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I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en-IN" sz="16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85831683-62FE-4675-BA53-1EDC4A93E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83" y="6299286"/>
                <a:ext cx="3030230" cy="451073"/>
              </a:xfrm>
              <a:prstGeom prst="wedgeRectCallout">
                <a:avLst>
                  <a:gd name="adj1" fmla="val 38315"/>
                  <a:gd name="adj2" fmla="val -76246"/>
                </a:avLst>
              </a:prstGeom>
              <a:blipFill>
                <a:blip r:embed="rId10"/>
                <a:stretch>
                  <a:fillRect l="-800" t="-28571" b="-86735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5F43A6BB-372D-4B5E-96EF-3AFA2A0DBE36}"/>
              </a:ext>
            </a:extLst>
          </p:cNvPr>
          <p:cNvSpPr/>
          <p:nvPr/>
        </p:nvSpPr>
        <p:spPr>
          <a:xfrm>
            <a:off x="9727578" y="4031141"/>
            <a:ext cx="2372239" cy="319216"/>
          </a:xfrm>
          <a:prstGeom prst="wedgeRectCallout">
            <a:avLst>
              <a:gd name="adj1" fmla="val -1520"/>
              <a:gd name="adj2" fmla="val -98536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Generalization of Bernoulli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BD75FB-01BB-4EB3-B47B-B95E2B84A4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73814" y="5508753"/>
            <a:ext cx="1004822" cy="965223"/>
          </a:xfrm>
          <a:prstGeom prst="rect">
            <a:avLst/>
          </a:prstGeom>
        </p:spPr>
      </p:pic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48F34EB-DA9B-4742-AAF0-42F3989BF7AF}"/>
              </a:ext>
            </a:extLst>
          </p:cNvPr>
          <p:cNvSpPr/>
          <p:nvPr/>
        </p:nvSpPr>
        <p:spPr>
          <a:xfrm>
            <a:off x="5792486" y="5594675"/>
            <a:ext cx="1514653" cy="965223"/>
          </a:xfrm>
          <a:prstGeom prst="wedgeRectCallout">
            <a:avLst>
              <a:gd name="adj1" fmla="val 61888"/>
              <a:gd name="adj2" fmla="val -25720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Can use </a:t>
            </a:r>
            <a:r>
              <a:rPr lang="en-IN" sz="1400" dirty="0">
                <a:solidFill>
                  <a:srgbClr val="0000FF"/>
                </a:solidFill>
                <a:latin typeface="Abadi Extra Light" panose="020B0204020104020204" pitchFamily="34" charset="0"/>
              </a:rPr>
              <a:t>Lagrange based opt</a:t>
            </a:r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. (note that we have an equality constraint)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Speech Bubble: Rectangle 13">
                <a:extLst>
                  <a:ext uri="{FF2B5EF4-FFF2-40B4-BE49-F238E27FC236}">
                    <a16:creationId xmlns:a16="http://schemas.microsoft.com/office/drawing/2014/main" id="{469E2780-D6C8-41DE-BEA9-6CFBFEF03CE4}"/>
                  </a:ext>
                </a:extLst>
              </p:cNvPr>
              <p:cNvSpPr/>
              <p:nvPr/>
            </p:nvSpPr>
            <p:spPr>
              <a:xfrm>
                <a:off x="8472591" y="5408593"/>
                <a:ext cx="3627226" cy="1349527"/>
              </a:xfrm>
              <a:prstGeom prst="wedgeRectCallout">
                <a:avLst>
                  <a:gd name="adj1" fmla="val -64314"/>
                  <a:gd name="adj2" fmla="val -6532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Exercise: Verify that the MLE solution will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I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I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I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I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I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I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I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I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I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I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IN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 </a:t>
                </a:r>
              </a:p>
              <a:p>
                <a:r>
                  <a:rPr lang="en-IN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en-IN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  <a:p>
                <a:r>
                  <a:rPr lang="en-IN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(the frac. of class </a:t>
                </a:r>
                <a14:m>
                  <m:oMath xmlns:m="http://schemas.openxmlformats.org/officeDocument/2006/math">
                    <m:r>
                      <a:rPr lang="en-I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 examples)</a:t>
                </a:r>
                <a:endParaRPr lang="en-IN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14" name="Speech Bubble: Rectangle 13">
                <a:extLst>
                  <a:ext uri="{FF2B5EF4-FFF2-40B4-BE49-F238E27FC236}">
                    <a16:creationId xmlns:a16="http://schemas.microsoft.com/office/drawing/2014/main" id="{469E2780-D6C8-41DE-BEA9-6CFBFEF03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591" y="5408593"/>
                <a:ext cx="3627226" cy="1349527"/>
              </a:xfrm>
              <a:prstGeom prst="wedgeRectCallout">
                <a:avLst>
                  <a:gd name="adj1" fmla="val -64314"/>
                  <a:gd name="adj2" fmla="val -6532"/>
                </a:avLst>
              </a:prstGeom>
              <a:blipFill>
                <a:blip r:embed="rId12"/>
                <a:stretch>
                  <a:fillRect b="-24000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FD137606-C811-460B-A6C9-5ED5A93CAA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27564" y="99880"/>
            <a:ext cx="1004822" cy="9652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Speech Bubble: Rectangle 15">
                <a:extLst>
                  <a:ext uri="{FF2B5EF4-FFF2-40B4-BE49-F238E27FC236}">
                    <a16:creationId xmlns:a16="http://schemas.microsoft.com/office/drawing/2014/main" id="{7E3FFCE6-37D3-4A88-838D-65A113BB05F2}"/>
                  </a:ext>
                </a:extLst>
              </p:cNvPr>
              <p:cNvSpPr/>
              <p:nvPr/>
            </p:nvSpPr>
            <p:spPr>
              <a:xfrm>
                <a:off x="7820026" y="99880"/>
                <a:ext cx="2840864" cy="1051145"/>
              </a:xfrm>
              <a:prstGeom prst="wedgeRectCallout">
                <a:avLst>
                  <a:gd name="adj1" fmla="val 61888"/>
                  <a:gd name="adj2" fmla="val -25720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Note: Can also do MAP estimation using a </a:t>
                </a:r>
                <a:r>
                  <a:rPr lang="en-IN" sz="14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Dirichlet prior </a:t>
                </a:r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on </a:t>
                </a:r>
                <a14:m>
                  <m:oMath xmlns:m="http://schemas.openxmlformats.org/officeDocument/2006/math"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(this is akin to using Beta prior for doing MAP estimation for the bias of a coin). May try this as an exercise</a:t>
                </a:r>
              </a:p>
            </p:txBody>
          </p:sp>
        </mc:Choice>
        <mc:Fallback xmlns="">
          <p:sp>
            <p:nvSpPr>
              <p:cNvPr id="16" name="Speech Bubble: Rectangle 15">
                <a:extLst>
                  <a:ext uri="{FF2B5EF4-FFF2-40B4-BE49-F238E27FC236}">
                    <a16:creationId xmlns:a16="http://schemas.microsoft.com/office/drawing/2014/main" id="{7E3FFCE6-37D3-4A88-838D-65A113BB05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0026" y="99880"/>
                <a:ext cx="2840864" cy="1051145"/>
              </a:xfrm>
              <a:prstGeom prst="wedgeRectCallout">
                <a:avLst>
                  <a:gd name="adj1" fmla="val 61888"/>
                  <a:gd name="adj2" fmla="val -25720"/>
                </a:avLst>
              </a:prstGeom>
              <a:blipFill>
                <a:blip r:embed="rId13"/>
                <a:stretch>
                  <a:fillRect l="-379" t="-5114" b="-9659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8660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5462"/>
    </mc:Choice>
    <mc:Fallback xmlns="">
      <p:transition spd="slow" advTm="5054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5" grpId="0"/>
      <p:bldP spid="8" grpId="0" animBg="1"/>
      <p:bldP spid="9" grpId="0" animBg="1"/>
      <p:bldP spid="10" grpId="0" animBg="1"/>
      <p:bldP spid="13" grpId="0" animBg="1"/>
      <p:bldP spid="14" grpId="0" animBg="1"/>
      <p:bldP spid="1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Estimating Class-Conditionals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51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Can assume an appropriate distribution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for inputs of each class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-dim, it will be a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-dim. distribution. Choice depends on various factors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Nature of input features, e.g., 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IN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, can use a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-dim Gaussian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e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𝚺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IN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, can use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Bernoullis (one for each feature)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Can also choose more flexible/complex distributions if possible to estimate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:endParaRPr lang="en-GB" sz="1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Amount of training data available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With little data from a class, difficult to estimate the params of its class-cond. distribution</a:t>
                </a:r>
                <a:endParaRPr lang="en-GB" sz="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800" i="1" dirty="0">
                  <a:latin typeface="Cambria Math" panose="02040503050406030204" pitchFamily="18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dirty="0"/>
                  <a:t> </a:t>
                </a:r>
                <a:r>
                  <a:rPr lang="en-GB" dirty="0">
                    <a:latin typeface="Abadi Extra Light" panose="020B0204020104020204" pitchFamily="34" charset="0"/>
                  </a:rPr>
                  <a:t>Once decided the form of class-</a:t>
                </a:r>
                <a:r>
                  <a:rPr lang="en-GB" dirty="0" err="1">
                    <a:latin typeface="Abadi Extra Light" panose="020B0204020104020204" pitchFamily="34" charset="0"/>
                  </a:rPr>
                  <a:t>cond</a:t>
                </a:r>
                <a:r>
                  <a:rPr lang="en-GB" dirty="0">
                    <a:latin typeface="Abadi Extra Light" panose="020B0204020104020204" pitchFamily="34" charset="0"/>
                  </a:rPr>
                  <a:t>, estimate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via MLE/MAP/Bayesian infer.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This essentially is a </a:t>
                </a:r>
                <a:r>
                  <a:rPr lang="en-GB" sz="22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density estimation 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problem for the class-cond.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In principle, can use any density estimation method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5"/>
                <a:stretch>
                  <a:fillRect l="-935" t="-18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05B75A17-EB2B-4294-85C1-46F38A99805E}"/>
                  </a:ext>
                </a:extLst>
              </p:cNvPr>
              <p:cNvSpPr/>
              <p:nvPr/>
            </p:nvSpPr>
            <p:spPr>
              <a:xfrm>
                <a:off x="9689748" y="3508126"/>
                <a:ext cx="2096955" cy="770605"/>
              </a:xfrm>
              <a:prstGeom prst="wedgeRectCallout">
                <a:avLst>
                  <a:gd name="adj1" fmla="val -37550"/>
                  <a:gd name="adj2" fmla="val 60630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A big issue especially if the number of features (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) is very large</a:t>
                </a:r>
              </a:p>
            </p:txBody>
          </p:sp>
        </mc:Choice>
        <mc:Fallback xmlns="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05B75A17-EB2B-4294-85C1-46F38A9980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9748" y="3508126"/>
                <a:ext cx="2096955" cy="770605"/>
              </a:xfrm>
              <a:prstGeom prst="wedgeRectCallout">
                <a:avLst>
                  <a:gd name="adj1" fmla="val -37550"/>
                  <a:gd name="adj2" fmla="val 60630"/>
                </a:avLst>
              </a:prstGeom>
              <a:blipFill>
                <a:blip r:embed="rId6"/>
                <a:stretch>
                  <a:fillRect l="-1441" t="-4138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F3BBB473-5B66-430C-A535-A50BE9BE16D3}"/>
              </a:ext>
            </a:extLst>
          </p:cNvPr>
          <p:cNvSpPr/>
          <p:nvPr/>
        </p:nvSpPr>
        <p:spPr>
          <a:xfrm>
            <a:off x="7878463" y="2249668"/>
            <a:ext cx="3897180" cy="1179332"/>
          </a:xfrm>
          <a:prstGeom prst="wedgeRectCallout">
            <a:avLst>
              <a:gd name="adj1" fmla="val -2649"/>
              <a:gd name="adj2" fmla="val 60341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Some workarounds: Use strong </a:t>
            </a:r>
            <a:r>
              <a:rPr lang="en-IN" sz="1400" dirty="0">
                <a:solidFill>
                  <a:srgbClr val="0000FF"/>
                </a:solidFill>
                <a:latin typeface="Abadi Extra Light" panose="020B0204020104020204" pitchFamily="34" charset="0"/>
              </a:rPr>
              <a:t>regularization</a:t>
            </a:r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, or a </a:t>
            </a:r>
            <a:r>
              <a:rPr lang="en-IN" sz="1400" dirty="0">
                <a:solidFill>
                  <a:srgbClr val="0000FF"/>
                </a:solidFill>
                <a:latin typeface="Abadi Extra Light" panose="020B0204020104020204" pitchFamily="34" charset="0"/>
              </a:rPr>
              <a:t>simple form </a:t>
            </a:r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of the class-conditional (e.g., use a spherical/diagonal rather than a full covariance if the class-</a:t>
            </a:r>
            <a:r>
              <a:rPr lang="en-IN" sz="1400" dirty="0" err="1">
                <a:solidFill>
                  <a:schemeClr val="tx1"/>
                </a:solidFill>
                <a:latin typeface="Abadi Extra Light" panose="020B0204020104020204" pitchFamily="34" charset="0"/>
              </a:rPr>
              <a:t>cond</a:t>
            </a:r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 is Gaussian), or assume features are independent given class (</a:t>
            </a:r>
            <a:r>
              <a:rPr lang="en-IN" sz="1400" dirty="0">
                <a:solidFill>
                  <a:srgbClr val="0000FF"/>
                </a:solidFill>
                <a:latin typeface="Abadi Extra Light" panose="020B0204020104020204" pitchFamily="34" charset="0"/>
              </a:rPr>
              <a:t>“naïve Bayes” </a:t>
            </a:r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assumption)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9CCF3838-0A0C-4615-A2B9-1991D2AB9767}"/>
                  </a:ext>
                </a:extLst>
              </p:cNvPr>
              <p:cNvSpPr/>
              <p:nvPr/>
            </p:nvSpPr>
            <p:spPr>
              <a:xfrm>
                <a:off x="7878463" y="502064"/>
                <a:ext cx="2096955" cy="536224"/>
              </a:xfrm>
              <a:prstGeom prst="wedgeRectCallout">
                <a:avLst>
                  <a:gd name="adj1" fmla="val -51631"/>
                  <a:gd name="adj2" fmla="val 66810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To be estimated using inputs from class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IN" sz="16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9CCF3838-0A0C-4615-A2B9-1991D2AB97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8463" y="502064"/>
                <a:ext cx="2096955" cy="536224"/>
              </a:xfrm>
              <a:prstGeom prst="wedgeRectCallout">
                <a:avLst>
                  <a:gd name="adj1" fmla="val -51631"/>
                  <a:gd name="adj2" fmla="val 66810"/>
                </a:avLst>
              </a:prstGeom>
              <a:blipFill>
                <a:blip r:embed="rId7"/>
                <a:stretch>
                  <a:fillRect t="-4673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6509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9194"/>
    </mc:Choice>
    <mc:Fallback xmlns="">
      <p:transition spd="slow" advTm="3391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Gen. </a:t>
            </a:r>
            <a:r>
              <a:rPr lang="en-GB" dirty="0" err="1">
                <a:solidFill>
                  <a:schemeClr val="accent2">
                    <a:lumMod val="75000"/>
                  </a:schemeClr>
                </a:solidFill>
              </a:rPr>
              <a:t>Classifn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. using Gaussian Class-conditionals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52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The generative classification model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I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I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I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I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I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IN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Assume each class-conditional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to be a Gaussian</a:t>
                </a:r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Class prior is </a:t>
                </a:r>
                <a:r>
                  <a:rPr lang="en-GB" sz="2600" dirty="0" err="1">
                    <a:latin typeface="Abadi Extra Light" panose="020B0204020104020204" pitchFamily="34" charset="0"/>
                  </a:rPr>
                  <a:t>multinoulli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(we already saw): </a:t>
                </a:r>
                <a14:m>
                  <m:oMath xmlns:m="http://schemas.openxmlformats.org/officeDocument/2006/math"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, </m:t>
                    </m:r>
                    <m:nary>
                      <m:naryPr>
                        <m:chr m:val="∑"/>
                        <m:limLoc m:val="subSup"/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sz="2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IN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6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IN" sz="2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Let’s denote the parameters of the model collectively by </a:t>
                </a:r>
                <a14:m>
                  <m:oMath xmlns:m="http://schemas.openxmlformats.org/officeDocument/2006/math"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IN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6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IN" sz="2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600" b="1" i="1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IN" sz="2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600" b="1">
                                <a:latin typeface="Cambria Math" panose="02040503050406030204" pitchFamily="18" charset="0"/>
                              </a:rPr>
                              <m:t>𝚺</m:t>
                            </m:r>
                          </m:e>
                          <m:sub>
                            <m:r>
                              <a:rPr lang="en-IN" sz="2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}</m:t>
                        </m:r>
                        <m:r>
                          <m:rPr>
                            <m:nor/>
                          </m:rPr>
                          <a:rPr lang="en-GB" sz="2600" dirty="0">
                            <a:latin typeface="Abadi Extra Light" panose="020B0204020104020204" pitchFamily="34" charset="0"/>
                          </a:rPr>
                          <m:t> 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bSup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Can estimate these using MLE/MAP/Bayesian inference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Already saw the MLE solution for </a:t>
                </a:r>
                <a14:m>
                  <m:oMath xmlns:m="http://schemas.openxmlformats.org/officeDocument/2006/math">
                    <m:r>
                      <a:rPr lang="en-IN" sz="2200" b="1" i="1" smtClean="0">
                        <a:latin typeface="Cambria Math" panose="02040503050406030204" pitchFamily="18" charset="0"/>
                      </a:rPr>
                      <m:t>𝝅</m:t>
                    </m:r>
                    <m:r>
                      <a:rPr lang="en-IN" sz="2200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I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IN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IN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IN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IN" sz="22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IN" sz="22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2200" b="1" dirty="0">
                    <a:latin typeface="Abadi Extra Light" panose="020B0204020104020204" pitchFamily="34" charset="0"/>
                  </a:rPr>
                  <a:t> 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(can also do MAP)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MLE solution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IN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IN" sz="2000" b="0" i="1" smtClean="0">
                            <a:solidFill>
                              <a:srgbClr val="B806A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solidFill>
                              <a:srgbClr val="B806A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IN" sz="2000" b="0" i="1" smtClean="0">
                                <a:solidFill>
                                  <a:srgbClr val="B806A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b="0" i="1" smtClean="0">
                                <a:solidFill>
                                  <a:srgbClr val="B806A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IN" sz="2000" b="0" i="1" smtClean="0">
                                <a:solidFill>
                                  <a:srgbClr val="B806A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N" dirty="0">
                    <a:solidFill>
                      <a:srgbClr val="B806AB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IN" i="1">
                            <a:solidFill>
                              <a:srgbClr val="B806A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IN" i="1">
                                <a:solidFill>
                                  <a:srgbClr val="B806A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IN" i="1">
                                <a:solidFill>
                                  <a:srgbClr val="B806A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IN" i="1">
                                <a:solidFill>
                                  <a:srgbClr val="B806A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IN" i="1">
                            <a:solidFill>
                              <a:srgbClr val="B806A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IN" i="1">
                            <a:solidFill>
                              <a:srgbClr val="B806A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IN" i="1">
                                <a:solidFill>
                                  <a:srgbClr val="B806A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 i="1">
                                <a:solidFill>
                                  <a:srgbClr val="B806A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IN" i="1">
                                <a:solidFill>
                                  <a:srgbClr val="B806A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I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IN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IN" sz="1800" i="1" smtClean="0">
                            <a:solidFill>
                              <a:srgbClr val="B806A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1800" i="1">
                            <a:solidFill>
                              <a:srgbClr val="B806A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IN" sz="1800" i="1">
                                <a:solidFill>
                                  <a:srgbClr val="B806A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solidFill>
                                  <a:srgbClr val="B806A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IN" sz="1800" i="1">
                                <a:solidFill>
                                  <a:srgbClr val="B806A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N" sz="2000" dirty="0">
                    <a:solidFill>
                      <a:srgbClr val="B806AB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IN" sz="2000" i="1">
                            <a:solidFill>
                              <a:srgbClr val="B806A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IN" sz="2000" i="1">
                                <a:solidFill>
                                  <a:srgbClr val="B806A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IN" sz="2000" i="1">
                                <a:solidFill>
                                  <a:srgbClr val="B806A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IN" sz="2000" i="1">
                                <a:solidFill>
                                  <a:srgbClr val="B806A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IN" sz="2000" i="1">
                            <a:solidFill>
                              <a:srgbClr val="B806A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IN" sz="2000" i="1">
                            <a:solidFill>
                              <a:srgbClr val="B806A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IN" sz="2000" i="1" smtClean="0">
                                <a:solidFill>
                                  <a:srgbClr val="B806A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IN" sz="2000" i="1">
                                    <a:solidFill>
                                      <a:srgbClr val="B806AB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000" b="1" i="1">
                                    <a:solidFill>
                                      <a:srgbClr val="B806AB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IN" sz="2000" b="1" i="1">
                                    <a:solidFill>
                                      <a:srgbClr val="B806AB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IN" sz="2000" i="1">
                                    <a:solidFill>
                                      <a:srgbClr val="B806AB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IN" sz="2000" i="1">
                                <a:solidFill>
                                  <a:srgbClr val="B806A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IN" sz="2000" i="1">
                                    <a:solidFill>
                                      <a:srgbClr val="B806AB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000" b="1" i="1">
                                    <a:solidFill>
                                      <a:srgbClr val="B806AB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IN" sz="2000" i="1">
                                    <a:solidFill>
                                      <a:srgbClr val="B806AB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IN" sz="2000" i="1">
                                <a:solidFill>
                                  <a:srgbClr val="B806A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IN" sz="2000" i="1">
                                    <a:solidFill>
                                      <a:srgbClr val="B806AB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000" b="1" i="1">
                                    <a:solidFill>
                                      <a:srgbClr val="B806AB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IN" sz="2000" b="1" i="1">
                                    <a:solidFill>
                                      <a:srgbClr val="B806AB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IN" sz="2000" i="1">
                                    <a:solidFill>
                                      <a:srgbClr val="B806AB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IN" sz="2000" i="1">
                                <a:solidFill>
                                  <a:srgbClr val="B806A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IN" sz="2000" i="1">
                                    <a:solidFill>
                                      <a:srgbClr val="B806AB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000" b="1" i="1">
                                    <a:solidFill>
                                      <a:srgbClr val="B806AB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IN" sz="2000" i="1">
                                    <a:solidFill>
                                      <a:srgbClr val="B806AB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IN" sz="2000" i="1">
                                <a:solidFill>
                                  <a:srgbClr val="B806A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IN" sz="2000" b="0" i="1" smtClean="0">
                                <a:solidFill>
                                  <a:srgbClr val="B806A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</m:e>
                    </m:nary>
                  </m:oMath>
                </a14:m>
                <a:endParaRPr lang="en-GB" sz="22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If using point </a:t>
                </a:r>
                <a:r>
                  <a:rPr lang="en-GB" sz="2600" dirty="0" err="1">
                    <a:latin typeface="Abadi Extra Light" panose="020B0204020104020204" pitchFamily="34" charset="0"/>
                  </a:rPr>
                  <a:t>est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(MLE/MAP) for </a:t>
                </a:r>
                <a14:m>
                  <m:oMath xmlns:m="http://schemas.openxmlformats.org/officeDocument/2006/math">
                    <m:r>
                      <a:rPr lang="en-IN" sz="26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, predictive distribution will be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5"/>
                <a:stretch>
                  <a:fillRect l="-935" t="-11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29F155-ACE4-473F-829F-674C24BDEC32}"/>
                  </a:ext>
                </a:extLst>
              </p:cNvPr>
              <p:cNvSpPr txBox="1"/>
              <p:nvPr/>
            </p:nvSpPr>
            <p:spPr>
              <a:xfrm>
                <a:off x="1604256" y="2434239"/>
                <a:ext cx="6335965" cy="707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e>
                          <m:sSub>
                            <m:sSubPr>
                              <m:ctrlPr>
                                <a:rPr lang="en-I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1">
                                  <a:latin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IN" sz="2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p>
                              </m:s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000" b="1">
                                          <a:latin typeface="Cambria Math" panose="02040503050406030204" pitchFamily="18" charset="0"/>
                                        </a:rPr>
                                        <m:t>𝚺</m:t>
                                      </m:r>
                                    </m:e>
                                    <m:sub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rad>
                        </m:den>
                      </m:f>
                      <m:r>
                        <m:rPr>
                          <m:sty m:val="p"/>
                        </m:rPr>
                        <a:rPr lang="en-IN" sz="2000" i="1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000" b="1" i="1"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1">
                                  <a:latin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29F155-ACE4-473F-829F-674C24BDE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256" y="2434239"/>
                <a:ext cx="6335965" cy="7073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9284C03-8C47-4136-98B1-953E72921C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3421" y="5902855"/>
            <a:ext cx="6115050" cy="925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BF44BA-CEE2-4043-8390-1B69728534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7307" y="2059414"/>
            <a:ext cx="1004822" cy="965223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B28EF77E-D1F3-4702-8188-8FC709EC52D6}"/>
              </a:ext>
            </a:extLst>
          </p:cNvPr>
          <p:cNvSpPr/>
          <p:nvPr/>
        </p:nvSpPr>
        <p:spPr>
          <a:xfrm>
            <a:off x="9039294" y="2176389"/>
            <a:ext cx="1867495" cy="965223"/>
          </a:xfrm>
          <a:prstGeom prst="wedgeRectCallout">
            <a:avLst>
              <a:gd name="adj1" fmla="val 65762"/>
              <a:gd name="adj2" fmla="val -17447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Since the Gaussian’s covariance models its shape, we can learn the shape of each class </a:t>
            </a:r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  <a:sym typeface="Wingdings" panose="05000000000000000000" pitchFamily="2" charset="2"/>
              </a:rPr>
              <a:t></a:t>
            </a:r>
            <a:endParaRPr lang="en-IN" sz="1400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9BBE79A-0939-4D06-850F-D7A9A87CB25A}"/>
              </a:ext>
            </a:extLst>
          </p:cNvPr>
          <p:cNvSpPr/>
          <p:nvPr/>
        </p:nvSpPr>
        <p:spPr>
          <a:xfrm>
            <a:off x="9973041" y="1040236"/>
            <a:ext cx="1867495" cy="965223"/>
          </a:xfrm>
          <a:prstGeom prst="wedgeRectCallout">
            <a:avLst>
              <a:gd name="adj1" fmla="val -46447"/>
              <a:gd name="adj2" fmla="val 67419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A benefit of modeling each class by a distribution (recall that </a:t>
            </a:r>
            <a:r>
              <a:rPr lang="en-IN" sz="1400" dirty="0" err="1">
                <a:solidFill>
                  <a:schemeClr val="tx1"/>
                </a:solidFill>
                <a:latin typeface="Abadi Extra Light" panose="020B0204020104020204" pitchFamily="34" charset="0"/>
              </a:rPr>
              <a:t>LwP</a:t>
            </a:r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 had issues)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C7048855-AAD5-45E5-9081-7C649106329C}"/>
              </a:ext>
            </a:extLst>
          </p:cNvPr>
          <p:cNvSpPr/>
          <p:nvPr/>
        </p:nvSpPr>
        <p:spPr>
          <a:xfrm>
            <a:off x="9039294" y="5029583"/>
            <a:ext cx="2380884" cy="748639"/>
          </a:xfrm>
          <a:prstGeom prst="wedgeRectCallout">
            <a:avLst>
              <a:gd name="adj1" fmla="val -62048"/>
              <a:gd name="adj2" fmla="val -23386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Exercise: Try to derive this. I will provide a separate note containing the derivation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peech Bubble: Rectangle 10">
                <a:extLst>
                  <a:ext uri="{FF2B5EF4-FFF2-40B4-BE49-F238E27FC236}">
                    <a16:creationId xmlns:a16="http://schemas.microsoft.com/office/drawing/2014/main" id="{FB82ACBE-5317-426B-9962-1353BE6A348A}"/>
                  </a:ext>
                </a:extLst>
              </p:cNvPr>
              <p:cNvSpPr/>
              <p:nvPr/>
            </p:nvSpPr>
            <p:spPr>
              <a:xfrm>
                <a:off x="413814" y="5939679"/>
                <a:ext cx="2380884" cy="839189"/>
              </a:xfrm>
              <a:prstGeom prst="wedgeRectCallout">
                <a:avLst>
                  <a:gd name="adj1" fmla="val 60771"/>
                  <a:gd name="adj2" fmla="val 12238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Can predict the most likely class for the test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by comparing these probabilities for all values of </a:t>
                </a:r>
                <a14:m>
                  <m:oMath xmlns:m="http://schemas.openxmlformats.org/officeDocument/2006/math"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IN" sz="14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11" name="Speech Bubble: Rectangle 10">
                <a:extLst>
                  <a:ext uri="{FF2B5EF4-FFF2-40B4-BE49-F238E27FC236}">
                    <a16:creationId xmlns:a16="http://schemas.microsoft.com/office/drawing/2014/main" id="{FB82ACBE-5317-426B-9962-1353BE6A34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14" y="5939679"/>
                <a:ext cx="2380884" cy="839189"/>
              </a:xfrm>
              <a:prstGeom prst="wedgeRectCallout">
                <a:avLst>
                  <a:gd name="adj1" fmla="val 60771"/>
                  <a:gd name="adj2" fmla="val 12238"/>
                </a:avLst>
              </a:prstGeom>
              <a:blipFill>
                <a:blip r:embed="rId9"/>
                <a:stretch>
                  <a:fillRect l="-457" t="-6383" b="-12057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174F9A3C-8FD2-4E94-B448-47DBBC52C10C}"/>
              </a:ext>
            </a:extLst>
          </p:cNvPr>
          <p:cNvSpPr/>
          <p:nvPr/>
        </p:nvSpPr>
        <p:spPr>
          <a:xfrm>
            <a:off x="9526038" y="5823497"/>
            <a:ext cx="2380884" cy="965223"/>
          </a:xfrm>
          <a:prstGeom prst="wedgeRectCallout">
            <a:avLst>
              <a:gd name="adj1" fmla="val -62448"/>
              <a:gd name="adj2" fmla="val 18885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Note that the exponent has a </a:t>
            </a:r>
            <a:r>
              <a:rPr lang="en-IN" sz="1400" dirty="0" err="1">
                <a:solidFill>
                  <a:srgbClr val="0000FF"/>
                </a:solidFill>
                <a:latin typeface="Abadi Extra Light" panose="020B0204020104020204" pitchFamily="34" charset="0"/>
              </a:rPr>
              <a:t>Mahalanobis</a:t>
            </a:r>
            <a:r>
              <a:rPr lang="en-IN" sz="1400" dirty="0">
                <a:solidFill>
                  <a:srgbClr val="0000FF"/>
                </a:solidFill>
                <a:latin typeface="Abadi Extra Light" panose="020B0204020104020204" pitchFamily="34" charset="0"/>
              </a:rPr>
              <a:t> distance </a:t>
            </a:r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like term. Also, accounts for the </a:t>
            </a:r>
            <a:r>
              <a:rPr lang="en-IN" sz="1400" dirty="0">
                <a:solidFill>
                  <a:srgbClr val="00B050"/>
                </a:solidFill>
                <a:latin typeface="Abadi Extra Light" panose="020B0204020104020204" pitchFamily="34" charset="0"/>
              </a:rPr>
              <a:t>fraction of training examples in class 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Speech Bubble: Rectangle 13">
                <a:extLst>
                  <a:ext uri="{FF2B5EF4-FFF2-40B4-BE49-F238E27FC236}">
                    <a16:creationId xmlns:a16="http://schemas.microsoft.com/office/drawing/2014/main" id="{76D81F3D-AEC5-4E1C-B6B6-097BF663B9A1}"/>
                  </a:ext>
                </a:extLst>
              </p:cNvPr>
              <p:cNvSpPr/>
              <p:nvPr/>
            </p:nvSpPr>
            <p:spPr>
              <a:xfrm>
                <a:off x="9208805" y="4211142"/>
                <a:ext cx="2631731" cy="748639"/>
              </a:xfrm>
              <a:prstGeom prst="wedgeRectCallout">
                <a:avLst>
                  <a:gd name="adj1" fmla="val 525"/>
                  <a:gd name="adj2" fmla="val 64403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Can also do MAP estimation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IN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using a Gaussian prior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and inverse Wishart prior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Speech Bubble: Rectangle 13">
                <a:extLst>
                  <a:ext uri="{FF2B5EF4-FFF2-40B4-BE49-F238E27FC236}">
                    <a16:creationId xmlns:a16="http://schemas.microsoft.com/office/drawing/2014/main" id="{76D81F3D-AEC5-4E1C-B6B6-097BF663B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8805" y="4211142"/>
                <a:ext cx="2631731" cy="748639"/>
              </a:xfrm>
              <a:prstGeom prst="wedgeRectCallout">
                <a:avLst>
                  <a:gd name="adj1" fmla="val 525"/>
                  <a:gd name="adj2" fmla="val 64403"/>
                </a:avLst>
              </a:prstGeom>
              <a:blipFill>
                <a:blip r:embed="rId10"/>
                <a:stretch>
                  <a:fillRect l="-461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25559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8864"/>
    </mc:Choice>
    <mc:Fallback xmlns="">
      <p:transition spd="slow" advTm="5588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Decision Boundary with Gaussian Class-Conditional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53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740617" cy="555753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As we saw, the prediction rule when using Gaussian class-conditional</a:t>
            </a:r>
            <a:endParaRPr lang="en-GB" sz="2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8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IN" dirty="0"/>
              <a:t>           </a:t>
            </a: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The decision boundary between any pair of classes will be a </a:t>
            </a:r>
            <a:r>
              <a:rPr lang="en-GB" sz="2600" b="1" dirty="0">
                <a:solidFill>
                  <a:srgbClr val="A21C8C"/>
                </a:solidFill>
                <a:latin typeface="Abadi Extra Light" panose="020B0204020104020204" pitchFamily="34" charset="0"/>
              </a:rPr>
              <a:t>quadratic curve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2BDF9D8-BC71-4FE5-BE7C-8B297AD83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3" y="1652588"/>
            <a:ext cx="7534275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E84392-352B-4EE4-808E-8CD8CE0D3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3533775"/>
            <a:ext cx="3371850" cy="26193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9CFF80-B5BA-4BDD-9AAD-42AA3BA92A32}"/>
                  </a:ext>
                </a:extLst>
              </p:cNvPr>
              <p:cNvSpPr txBox="1"/>
              <p:nvPr/>
            </p:nvSpPr>
            <p:spPr>
              <a:xfrm>
                <a:off x="3867151" y="3533775"/>
                <a:ext cx="8138712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latin typeface="Abadi Extra Light" panose="020B0204020104020204" pitchFamily="34" charset="0"/>
                  </a:rPr>
                  <a:t>Reason: </a:t>
                </a:r>
                <a:r>
                  <a:rPr lang="en-GB" sz="2400" dirty="0">
                    <a:latin typeface="Abadi Extra Light" panose="020B0204020104020204" pitchFamily="34" charset="0"/>
                  </a:rPr>
                  <a:t> For any two classes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GB" sz="2400" dirty="0">
                    <a:latin typeface="Abadi Extra Light" panose="020B0204020104020204" pitchFamily="34" charset="0"/>
                  </a:rPr>
                  <a:t> at the decision boundary, we will have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IN" sz="2400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>
                    <a:latin typeface="Abadi Extra Light" panose="020B0204020104020204" pitchFamily="34" charset="0"/>
                  </a:rPr>
                  <a:t>. Comparing </a:t>
                </a:r>
                <a:r>
                  <a:rPr lang="en-GB" sz="24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their logs</a:t>
                </a:r>
                <a:r>
                  <a:rPr lang="en-GB" sz="2400" dirty="0">
                    <a:latin typeface="Abadi Extra Light" panose="020B0204020104020204" pitchFamily="34" charset="0"/>
                  </a:rPr>
                  <a:t> and ignoring terms that don’t contain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sz="2400" dirty="0">
                    <a:latin typeface="Abadi Extra Light" panose="020B0204020104020204" pitchFamily="34" charset="0"/>
                  </a:rPr>
                  <a:t>, can easily see that</a:t>
                </a:r>
              </a:p>
              <a:p>
                <a:endParaRPr lang="en-GB" sz="2400" dirty="0">
                  <a:latin typeface="Abadi Extra Light" panose="020B0204020104020204" pitchFamily="34" charset="0"/>
                </a:endParaRPr>
              </a:p>
              <a:p>
                <a:endParaRPr lang="en-GB" sz="2400" dirty="0">
                  <a:latin typeface="Abadi Extra Light" panose="020B0204020104020204" pitchFamily="34" charset="0"/>
                </a:endParaRPr>
              </a:p>
              <a:p>
                <a:r>
                  <a:rPr lang="en-GB" sz="2400" dirty="0">
                    <a:latin typeface="Abadi Extra Light" panose="020B0204020104020204" pitchFamily="34" charset="0"/>
                  </a:rPr>
                  <a:t>Decision boundary contains all inputs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sz="2400" dirty="0">
                    <a:latin typeface="Abadi Extra Light" panose="020B0204020104020204" pitchFamily="34" charset="0"/>
                  </a:rPr>
                  <a:t> that satisfy the above</a:t>
                </a:r>
              </a:p>
              <a:p>
                <a:r>
                  <a:rPr lang="en-GB" sz="2400" dirty="0">
                    <a:latin typeface="Abadi Extra Light" panose="020B0204020104020204" pitchFamily="34" charset="0"/>
                  </a:rPr>
                  <a:t>This is a </a:t>
                </a:r>
                <a:r>
                  <a:rPr lang="en-GB" sz="2400" dirty="0">
                    <a:solidFill>
                      <a:srgbClr val="A21C8C"/>
                    </a:solidFill>
                    <a:latin typeface="Abadi Extra Light" panose="020B0204020104020204" pitchFamily="34" charset="0"/>
                  </a:rPr>
                  <a:t>quadratic function </a:t>
                </a:r>
                <a:r>
                  <a:rPr lang="en-GB" sz="2400" dirty="0">
                    <a:latin typeface="Abadi Extra Light" panose="020B0204020104020204" pitchFamily="34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sz="2400" dirty="0">
                    <a:latin typeface="Abadi Extra Light" panose="020B0204020104020204" pitchFamily="34" charset="0"/>
                  </a:rPr>
                  <a:t> (this model is sometimes referred to </a:t>
                </a:r>
                <a:r>
                  <a:rPr lang="en-GB" sz="2400" dirty="0">
                    <a:solidFill>
                      <a:srgbClr val="B806AB"/>
                    </a:solidFill>
                    <a:latin typeface="Abadi Extra Light" panose="020B0204020104020204" pitchFamily="34" charset="0"/>
                  </a:rPr>
                  <a:t>Quadratic Discriminant Analysis</a:t>
                </a:r>
                <a:r>
                  <a:rPr lang="en-GB" sz="2400" dirty="0">
                    <a:latin typeface="Abadi Extra Light" panose="020B0204020104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9CFF80-B5BA-4BDD-9AAD-42AA3BA92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151" y="3533775"/>
                <a:ext cx="8138712" cy="3046988"/>
              </a:xfrm>
              <a:prstGeom prst="rect">
                <a:avLst/>
              </a:prstGeom>
              <a:blipFill>
                <a:blip r:embed="rId7"/>
                <a:stretch>
                  <a:fillRect l="-1124" t="-1800" r="-1124" b="-34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E865C779-8E56-428F-9E46-F4BFEAC06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4773596"/>
            <a:ext cx="6410325" cy="48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3019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089"/>
    </mc:Choice>
    <mc:Fallback xmlns="">
      <p:transition spd="slow" advTm="2180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7F7A9B-5D54-4374-8658-7BCFF5C0AF49}"/>
                  </a:ext>
                </a:extLst>
              </p:cNvPr>
              <p:cNvSpPr txBox="1"/>
              <p:nvPr/>
            </p:nvSpPr>
            <p:spPr>
              <a:xfrm>
                <a:off x="3321301" y="2235205"/>
                <a:ext cx="8799224" cy="2432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latin typeface="Abadi Extra Light" panose="020B0204020104020204" pitchFamily="34" charset="0"/>
                  </a:rPr>
                  <a:t>Reason: </a:t>
                </a:r>
                <a:r>
                  <a:rPr lang="en-GB" sz="2400" dirty="0">
                    <a:latin typeface="Abadi Extra Light" panose="020B0204020104020204" pitchFamily="34" charset="0"/>
                  </a:rPr>
                  <a:t> </a:t>
                </a:r>
                <a:r>
                  <a:rPr lang="en-IN" sz="2400" dirty="0">
                    <a:latin typeface="Abadi Extra Light" panose="020B0204020104020204" pitchFamily="34" charset="0"/>
                  </a:rPr>
                  <a:t>Again using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IN" sz="2400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>
                    <a:latin typeface="Abadi Extra Light" panose="020B0204020104020204" pitchFamily="34" charset="0"/>
                  </a:rPr>
                  <a:t>, comparing their logs and ignoring terms that don’t contain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sz="2400" dirty="0">
                    <a:latin typeface="Abadi Extra Light" panose="020B0204020104020204" pitchFamily="34" charset="0"/>
                  </a:rPr>
                  <a:t>, we have</a:t>
                </a:r>
              </a:p>
              <a:p>
                <a:endParaRPr lang="en-GB" sz="2400" dirty="0">
                  <a:latin typeface="Abadi Extra Light" panose="020B0204020104020204" pitchFamily="34" charset="0"/>
                </a:endParaRPr>
              </a:p>
              <a:p>
                <a:endParaRPr lang="en-GB" sz="2400" dirty="0">
                  <a:latin typeface="Abadi Extra Light" panose="020B0204020104020204" pitchFamily="34" charset="0"/>
                </a:endParaRPr>
              </a:p>
              <a:p>
                <a:r>
                  <a:rPr lang="en-GB" dirty="0">
                    <a:latin typeface="Abadi Extra Light" panose="020B0204020104020204" pitchFamily="34" charset="0"/>
                  </a:rPr>
                  <a:t>Quadratic terms of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will cancel out; only linear terms will remain; hence decision boundary will be a linear function of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b="1" dirty="0">
                    <a:latin typeface="Abadi Extra Light" panose="020B0204020104020204" pitchFamily="34" charset="0"/>
                  </a:rPr>
                  <a:t> (Exercise: </a:t>
                </a:r>
                <a:r>
                  <a:rPr lang="en-GB" dirty="0">
                    <a:latin typeface="Abadi Extra Light" panose="020B0204020104020204" pitchFamily="34" charset="0"/>
                  </a:rPr>
                  <a:t>Verify that we can indeed write the decision boundary between this pair of classes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depend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,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sSup>
                          <m:sSup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IN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n-GB" b="1" dirty="0">
                    <a:latin typeface="Abadi Extra Light" panose="020B0204020104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7F7A9B-5D54-4374-8658-7BCFF5C0A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301" y="2235205"/>
                <a:ext cx="8799224" cy="2432204"/>
              </a:xfrm>
              <a:prstGeom prst="rect">
                <a:avLst/>
              </a:prstGeom>
              <a:blipFill>
                <a:blip r:embed="rId5"/>
                <a:stretch>
                  <a:fillRect l="-1109" t="-2256" r="-1178" b="-17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Decision Boundary with Gaussian Class-Conditional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54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Assume all classes are modeled using the same covariance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IN" sz="26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600" b="1" i="0" smtClean="0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IN" sz="26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In this case, the decision boundary b/w any pair of classes will be </a:t>
                </a:r>
                <a:r>
                  <a:rPr lang="en-GB" sz="2600" b="1" dirty="0">
                    <a:solidFill>
                      <a:srgbClr val="A21C8C"/>
                    </a:solidFill>
                    <a:latin typeface="Abadi Extra Light" panose="020B0204020104020204" pitchFamily="34" charset="0"/>
                  </a:rPr>
                  <a:t>linear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6"/>
                <a:stretch>
                  <a:fillRect l="-831" t="-16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9F7E3380-F670-4732-A656-CE9963F94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630" y="3068181"/>
            <a:ext cx="6334125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AE79C67-CC26-4F4A-9295-F517C34A6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23" y="2355932"/>
            <a:ext cx="270510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1E123C0-36BB-4B8E-BBCC-B0FE7B5FD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365" y="4828948"/>
            <a:ext cx="5114925" cy="191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6F9C19-13B3-4707-84F2-FE22465160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56987" y="4761991"/>
            <a:ext cx="1004822" cy="965223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DFCBF97C-2CE2-40E5-A5AD-359AFA3B1F71}"/>
              </a:ext>
            </a:extLst>
          </p:cNvPr>
          <p:cNvSpPr/>
          <p:nvPr/>
        </p:nvSpPr>
        <p:spPr>
          <a:xfrm>
            <a:off x="6732251" y="4908479"/>
            <a:ext cx="3533774" cy="1538768"/>
          </a:xfrm>
          <a:prstGeom prst="wedgeRectCallout">
            <a:avLst>
              <a:gd name="adj1" fmla="val 63434"/>
              <a:gd name="adj2" fmla="val -31103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If we assume the covariance matrices of the assumed Gaussian class-conditionals for any pair of classes to be equal, then the learned separation boundary b/w this pair of classes will be linear; otherwise, quadratic </a:t>
            </a:r>
            <a:r>
              <a:rPr lang="en-IN" sz="1600" dirty="0">
                <a:solidFill>
                  <a:srgbClr val="0000FF"/>
                </a:solidFill>
                <a:latin typeface="Abadi Extra Light" panose="020B0204020104020204" pitchFamily="34" charset="0"/>
              </a:rPr>
              <a:t>as shown in the figure on left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849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251"/>
    </mc:Choice>
    <mc:Fallback xmlns="">
      <p:transition spd="slow" advTm="2702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A Closer Look at the Linear Case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55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For the linear case (when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IN" sz="26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600" b="1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IN" sz="260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sz="2600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IN" sz="26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), the class posterior probability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dirty="0"/>
                  <a:t>           </a:t>
                </a: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Expanding further, we can write the above as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Therefore, the above class posterior probability can be written as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The above has </a:t>
                </a:r>
                <a:r>
                  <a:rPr lang="en-GB" sz="2600" i="1" dirty="0">
                    <a:latin typeface="Abadi Extra Light" panose="020B0204020104020204" pitchFamily="34" charset="0"/>
                  </a:rPr>
                  <a:t>exactly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the same form as </a:t>
                </a:r>
                <a:r>
                  <a:rPr lang="en-GB" sz="2600" dirty="0" err="1">
                    <a:solidFill>
                      <a:srgbClr val="FF0000"/>
                    </a:solidFill>
                    <a:latin typeface="Abadi Extra Light" panose="020B0204020104020204" pitchFamily="34" charset="0"/>
                  </a:rPr>
                  <a:t>softmax</a:t>
                </a:r>
                <a:r>
                  <a:rPr lang="en-GB" sz="2600" dirty="0">
                    <a:solidFill>
                      <a:srgbClr val="FF0000"/>
                    </a:solidFill>
                    <a:latin typeface="Abadi Extra Light" panose="020B0204020104020204" pitchFamily="34" charset="0"/>
                  </a:rPr>
                  <a:t> classification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(thus </a:t>
                </a:r>
                <a:r>
                  <a:rPr lang="en-GB" sz="2600" dirty="0" err="1">
                    <a:latin typeface="Abadi Extra Light" panose="020B0204020104020204" pitchFamily="34" charset="0"/>
                  </a:rPr>
                  <a:t>softmax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is a special case of a generative classification model with Gaussian class-conditionals)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5"/>
                <a:stretch>
                  <a:fillRect l="-831" t="-1645" r="-1455" b="-31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62892B7C-E13B-4C4F-9C64-315370510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604963"/>
            <a:ext cx="6972300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7824A-3B7B-4235-92F4-4AB643E41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453" y="3019425"/>
            <a:ext cx="922020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E585D25-69ED-4E86-BFAD-E95C8F4D5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577813"/>
            <a:ext cx="523875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2CF5EB18-8761-4C3C-BB9D-5BEF86E13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705" y="4561791"/>
            <a:ext cx="1514475" cy="38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703745BE-F4D5-4ADE-AC92-32606C81C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523" y="4524206"/>
            <a:ext cx="3217995" cy="45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7132A558-E43C-40DD-A323-FD617F721E97}"/>
              </a:ext>
            </a:extLst>
          </p:cNvPr>
          <p:cNvSpPr/>
          <p:nvPr/>
        </p:nvSpPr>
        <p:spPr>
          <a:xfrm>
            <a:off x="7790156" y="5015879"/>
            <a:ext cx="3675362" cy="819150"/>
          </a:xfrm>
          <a:prstGeom prst="wedgeRectCallout">
            <a:avLst>
              <a:gd name="adj1" fmla="val 44836"/>
              <a:gd name="adj2" fmla="val 70818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If all Gaussians class-</a:t>
            </a:r>
            <a:r>
              <a:rPr lang="en-IN" sz="1600" dirty="0" err="1">
                <a:solidFill>
                  <a:schemeClr val="tx1"/>
                </a:solidFill>
                <a:latin typeface="Abadi Extra Light" panose="020B0204020104020204" pitchFamily="34" charset="0"/>
              </a:rPr>
              <a:t>cond</a:t>
            </a:r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 have the same covariance matrix (basically, of all classes are assumed to have the same shape)</a:t>
            </a:r>
            <a:endParaRPr lang="en-IN" sz="1600" dirty="0">
              <a:solidFill>
                <a:srgbClr val="0000FF"/>
              </a:solidFill>
              <a:latin typeface="Abadi Extra Light" panose="020B02040201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466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720"/>
    </mc:Choice>
    <mc:Fallback xmlns="">
      <p:transition spd="slow" advTm="235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A Very Special Case: </a:t>
            </a:r>
            <a:r>
              <a:rPr lang="en-IN" dirty="0" err="1">
                <a:solidFill>
                  <a:schemeClr val="accent2">
                    <a:lumMod val="75000"/>
                  </a:schemeClr>
                </a:solidFill>
              </a:rPr>
              <a:t>LwP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 Revisited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56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Note the prediction rule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IN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IN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dirty="0"/>
                  <a:t>           </a:t>
                </a: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Also assume all classes to have equal no. of training examples,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=1/</m:t>
                    </m:r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. Then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Equivalent to assigning </a:t>
                </a:r>
                <a14:m>
                  <m:oMath xmlns:m="http://schemas.openxmlformats.org/officeDocument/2006/math">
                    <m:r>
                      <a:rPr lang="en-GB" sz="26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to the “closest” class in terms of a </a:t>
                </a:r>
                <a:r>
                  <a:rPr lang="en-GB" sz="2600" dirty="0" err="1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Mahalanobis</a:t>
                </a:r>
                <a:r>
                  <a:rPr lang="en-GB" sz="2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 distance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00" dirty="0">
                  <a:solidFill>
                    <a:srgbClr val="0000FF"/>
                  </a:solidFill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If we further assume </a:t>
                </a:r>
                <a14:m>
                  <m:oMath xmlns:m="http://schemas.openxmlformats.org/officeDocument/2006/math">
                    <m:r>
                      <a:rPr lang="en-IN" sz="2400" b="1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1" i="1" dirty="0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IN" sz="26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then the above is </a:t>
                </a:r>
                <a:r>
                  <a:rPr lang="en-GB" sz="2600" u="sng" dirty="0">
                    <a:latin typeface="Abadi Extra Light" panose="020B0204020104020204" pitchFamily="34" charset="0"/>
                  </a:rPr>
                  <a:t>exactly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the </a:t>
                </a:r>
                <a:r>
                  <a:rPr lang="en-GB" sz="2600" dirty="0" err="1">
                    <a:latin typeface="Abadi Extra Light" panose="020B0204020104020204" pitchFamily="34" charset="0"/>
                  </a:rPr>
                  <a:t>LwP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rule</a:t>
                </a: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5"/>
                <a:stretch>
                  <a:fillRect l="-935" t="-18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D3D9C1FD-4944-45A7-91F0-86EA5561B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9" y="1595439"/>
            <a:ext cx="9186861" cy="77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B1314-F016-4462-AFCC-62FBCCD64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398" y="2373715"/>
            <a:ext cx="5571130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F26E883-553E-4D5A-A1E4-0742EBD91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948" y="3909552"/>
            <a:ext cx="6385238" cy="87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FD82779A-12FD-4A41-BF5E-CE78070F990C}"/>
                  </a:ext>
                </a:extLst>
              </p:cNvPr>
              <p:cNvSpPr/>
              <p:nvPr/>
            </p:nvSpPr>
            <p:spPr>
              <a:xfrm>
                <a:off x="9557411" y="4345192"/>
                <a:ext cx="2021225" cy="537905"/>
              </a:xfrm>
              <a:prstGeom prst="wedgeRectCallout">
                <a:avLst>
                  <a:gd name="adj1" fmla="val -41360"/>
                  <a:gd name="adj2" fmla="val 64367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The </a:t>
                </a:r>
                <a:r>
                  <a:rPr lang="en-IN" sz="1600" dirty="0" err="1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Mahalanobis</a:t>
                </a:r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distance matrix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6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p>
                        <m:r>
                          <a:rPr lang="en-IN" sz="16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16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IN" sz="16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FD82779A-12FD-4A41-BF5E-CE78070F9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7411" y="4345192"/>
                <a:ext cx="2021225" cy="537905"/>
              </a:xfrm>
              <a:prstGeom prst="wedgeRectCallout">
                <a:avLst>
                  <a:gd name="adj1" fmla="val -41360"/>
                  <a:gd name="adj2" fmla="val 64367"/>
                </a:avLst>
              </a:prstGeom>
              <a:blipFill>
                <a:blip r:embed="rId9"/>
                <a:stretch>
                  <a:fillRect l="-1497" t="-5714" b="-952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1960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660"/>
    </mc:Choice>
    <mc:Fallback xmlns="">
      <p:transition spd="slow" advTm="206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Generative Classification: Some Comments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57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A simple but powerful approach to probabilistic classification</a:t>
                </a:r>
              </a:p>
              <a:p>
                <a:pPr marL="0" indent="0">
                  <a:buNone/>
                </a:pPr>
                <a:endParaRPr lang="en-GB" sz="2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Especially easy to learn if class-conditionals are simple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E.g., Gaussian with diagonal covariances ⇒ </a:t>
                </a:r>
                <a:r>
                  <a:rPr lang="en-GB" sz="22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Gaussian naïve Bayes</a:t>
                </a:r>
              </a:p>
              <a:p>
                <a:pPr marL="457200" lvl="1" indent="0">
                  <a:buNone/>
                </a:pPr>
                <a:endParaRPr lang="en-GB" sz="200" dirty="0">
                  <a:solidFill>
                    <a:srgbClr val="0000FF"/>
                  </a:solidFill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Another popular model is </a:t>
                </a:r>
                <a:r>
                  <a:rPr lang="en-GB" sz="22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multinomial naïve  Bayes 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(widely used for document classification)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The naïve Bayes assumption: features are conditional independent given class label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200" dirty="0">
                  <a:latin typeface="Abadi Extra Light" panose="020B0204020104020204" pitchFamily="34" charset="0"/>
                </a:endParaRPr>
              </a:p>
              <a:p>
                <a:pPr marL="457200" lvl="1" indent="0">
                  <a:buNone/>
                </a:pPr>
                <a:endParaRPr lang="en-GB" sz="2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Can choose the form of class-conditionals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600" b="1" i="1" dirty="0" err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sz="2600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sz="2600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IN" sz="26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6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2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based on the type of inputs </a:t>
                </a:r>
                <a14:m>
                  <m:oMath xmlns:m="http://schemas.openxmlformats.org/officeDocument/2006/math">
                    <m:r>
                      <a:rPr lang="en-GB" sz="26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2600" b="1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00" b="1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Can handle missing data (e.g., if some part of the input </a:t>
                </a:r>
                <a14:m>
                  <m:oMath xmlns:m="http://schemas.openxmlformats.org/officeDocument/2006/math">
                    <m:r>
                      <a:rPr lang="en-GB" sz="26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is missing) or missing labels</a:t>
                </a:r>
              </a:p>
              <a:p>
                <a:pPr marL="0" indent="0">
                  <a:buNone/>
                </a:pPr>
                <a:endParaRPr lang="en-GB" sz="2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Generative models are also useful for </a:t>
                </a:r>
                <a:r>
                  <a:rPr lang="en-GB" dirty="0" err="1">
                    <a:latin typeface="Abadi Extra Light" panose="020B0204020104020204" pitchFamily="34" charset="0"/>
                  </a:rPr>
                  <a:t>unsup</a:t>
                </a:r>
                <a:r>
                  <a:rPr lang="en-GB" dirty="0">
                    <a:latin typeface="Abadi Extra Light" panose="020B0204020104020204" pitchFamily="34" charset="0"/>
                  </a:rPr>
                  <a:t>. and semi-sup. learning</a:t>
                </a:r>
                <a:endParaRPr lang="en-IN" sz="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dirty="0"/>
                  <a:t>           </a:t>
                </a: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5"/>
                <a:stretch>
                  <a:fillRect l="-935" t="-16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151E3E3-9C2C-492F-8984-5775258C2801}"/>
                  </a:ext>
                </a:extLst>
              </p:cNvPr>
              <p:cNvSpPr txBox="1"/>
              <p:nvPr/>
            </p:nvSpPr>
            <p:spPr>
              <a:xfrm>
                <a:off x="1930159" y="3685452"/>
                <a:ext cx="4904932" cy="448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IN" sz="2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IN" sz="28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sz="28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IN" sz="28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8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151E3E3-9C2C-492F-8984-5775258C2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159" y="3685452"/>
                <a:ext cx="4904932" cy="448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7C8738AB-A4CB-4F89-8C17-5E3CE9D99A73}"/>
                  </a:ext>
                </a:extLst>
              </p:cNvPr>
              <p:cNvSpPr/>
              <p:nvPr/>
            </p:nvSpPr>
            <p:spPr>
              <a:xfrm>
                <a:off x="7525085" y="3504997"/>
                <a:ext cx="4149983" cy="981278"/>
              </a:xfrm>
              <a:prstGeom prst="wedgeRectCallout">
                <a:avLst>
                  <a:gd name="adj1" fmla="val -56840"/>
                  <a:gd name="adj2" fmla="val -13482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Benefit: Instead of estimating a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-dim distribution which may be hard (if we don’t have enough data), we will estimate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one-dim distributions (much simpler task)</a:t>
                </a:r>
              </a:p>
            </p:txBody>
          </p:sp>
        </mc:Choice>
        <mc:Fallback xmlns="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7C8738AB-A4CB-4F89-8C17-5E3CE9D99A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085" y="3504997"/>
                <a:ext cx="4149983" cy="981278"/>
              </a:xfrm>
              <a:prstGeom prst="wedgeRectCallout">
                <a:avLst>
                  <a:gd name="adj1" fmla="val -56840"/>
                  <a:gd name="adj2" fmla="val -13482"/>
                </a:avLst>
              </a:prstGeom>
              <a:blipFill>
                <a:blip r:embed="rId7"/>
                <a:stretch>
                  <a:fillRect t="-5488" r="-1501" b="-10976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FF61442E-E6CF-44A7-9EF0-14DAA9BF9219}"/>
              </a:ext>
            </a:extLst>
          </p:cNvPr>
          <p:cNvSpPr/>
          <p:nvPr/>
        </p:nvSpPr>
        <p:spPr>
          <a:xfrm>
            <a:off x="3089177" y="4910618"/>
            <a:ext cx="2435324" cy="333578"/>
          </a:xfrm>
          <a:prstGeom prst="wedgeRectCallout">
            <a:avLst>
              <a:gd name="adj1" fmla="val -55275"/>
              <a:gd name="adj2" fmla="val 49337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Will see such methods later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E78E6E4D-9099-4B96-B260-5B43EC959072}"/>
              </a:ext>
            </a:extLst>
          </p:cNvPr>
          <p:cNvSpPr/>
          <p:nvPr/>
        </p:nvSpPr>
        <p:spPr>
          <a:xfrm>
            <a:off x="9099452" y="5560425"/>
            <a:ext cx="2435324" cy="333578"/>
          </a:xfrm>
          <a:prstGeom prst="wedgeRectCallout">
            <a:avLst>
              <a:gd name="adj1" fmla="val -55275"/>
              <a:gd name="adj2" fmla="val 49337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Will see such methods later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022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273"/>
    </mc:Choice>
    <mc:Fallback xmlns="">
      <p:transition spd="slow" advTm="2032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3" grpId="0"/>
      <p:bldP spid="6" grpId="0" animBg="1"/>
      <p:bldP spid="8" grpId="0" animBg="1"/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Generative Models for Regression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58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Yes, we can even model regression problems using a generative approach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Note that the output y is not longer discrete (so no notion of a class-conditional)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However, the basic rule of recovering a </a:t>
                </a:r>
                <a:r>
                  <a:rPr lang="en-GB" sz="2600" dirty="0">
                    <a:solidFill>
                      <a:srgbClr val="FF0000"/>
                    </a:solidFill>
                    <a:latin typeface="Abadi Extra Light" panose="020B0204020104020204" pitchFamily="34" charset="0"/>
                  </a:rPr>
                  <a:t>conditional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from </a:t>
                </a:r>
                <a:r>
                  <a:rPr lang="en-GB" sz="2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joint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would still apply</a:t>
                </a:r>
                <a:endParaRPr lang="en-GB" sz="2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dirty="0"/>
                  <a:t>           </a:t>
                </a: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Thus we can model the joint distribution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I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of features </a:t>
                </a:r>
                <a14:m>
                  <m:oMath xmlns:m="http://schemas.openxmlformats.org/officeDocument/2006/math">
                    <m:r>
                      <a:rPr lang="en-IN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and outputs </a:t>
                </a:r>
                <a14:m>
                  <m:oMath xmlns:m="http://schemas.openxmlformats.org/officeDocument/2006/math"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If features are real-valued the we can model </a:t>
                </a:r>
                <a14:m>
                  <m:oMath xmlns:m="http://schemas.openxmlformats.org/officeDocument/2006/math">
                    <m:r>
                      <a:rPr lang="en-IN" sz="20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0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IN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using a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-dim Gaussian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1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From this </a:t>
                </a:r>
                <a14:m>
                  <m:oMath xmlns:m="http://schemas.openxmlformats.org/officeDocument/2006/math">
                    <m:r>
                      <a:rPr lang="en-GB" sz="2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200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sz="2200" i="1" dirty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-dim Gaussian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we can get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using Gaussian conditioning formula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1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If joint is Gaussian, any subset of variables (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 here), given the rest (</a:t>
                </a:r>
                <a14:m>
                  <m:oMath xmlns:m="http://schemas.openxmlformats.org/officeDocument/2006/math">
                    <m:r>
                      <a:rPr lang="en-GB" sz="22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 here) is also a Gaussian!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1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Refer to the Gaussian results from maths refresher slides for the result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5"/>
                <a:stretch>
                  <a:fillRect l="-831" t="-16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BDFE0A-4573-4122-B981-433EE554C735}"/>
                  </a:ext>
                </a:extLst>
              </p:cNvPr>
              <p:cNvSpPr txBox="1"/>
              <p:nvPr/>
            </p:nvSpPr>
            <p:spPr>
              <a:xfrm>
                <a:off x="3241848" y="2888484"/>
                <a:ext cx="5098703" cy="9126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I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BDFE0A-4573-4122-B981-433EE554C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848" y="2888484"/>
                <a:ext cx="5098703" cy="9126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28264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435"/>
    </mc:Choice>
    <mc:Fallback xmlns="">
      <p:transition spd="slow" advTm="204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Discriminative vs Generative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59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Recall that discriminative approaches model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6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600" i="1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sz="2600" b="1" i="1" dirty="0" err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directly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Generative approaches model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600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600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sz="26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via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600" b="1" i="1" dirty="0" err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sz="26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6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Number of parameters: 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Discriminative models have fewer parameters to be learned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Just the weight vector/matrix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in case of logistic/</a:t>
                </a:r>
                <a:r>
                  <a:rPr lang="en-GB" dirty="0" err="1">
                    <a:latin typeface="Abadi Extra Light" panose="020B0204020104020204" pitchFamily="34" charset="0"/>
                  </a:rPr>
                  <a:t>softmax</a:t>
                </a:r>
                <a:r>
                  <a:rPr lang="en-GB" dirty="0">
                    <a:latin typeface="Abadi Extra Light" panose="020B0204020104020204" pitchFamily="34" charset="0"/>
                  </a:rPr>
                  <a:t> classification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Ease of parameter estimation: 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Debatable as to which one is easier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For “simple” class-conditionals, easier for gen. </a:t>
                </a:r>
                <a:r>
                  <a:rPr lang="en-GB" dirty="0" err="1">
                    <a:latin typeface="Abadi Extra Light" panose="020B0204020104020204" pitchFamily="34" charset="0"/>
                  </a:rPr>
                  <a:t>classifn</a:t>
                </a:r>
                <a:r>
                  <a:rPr lang="en-GB" dirty="0">
                    <a:latin typeface="Abadi Extra Light" panose="020B0204020104020204" pitchFamily="34" charset="0"/>
                  </a:rPr>
                  <a:t> model (often closed-form solution)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Parameter estimation for discriminative models (logistic/</a:t>
                </a:r>
                <a:r>
                  <a:rPr lang="en-GB" sz="2200" dirty="0" err="1">
                    <a:latin typeface="Abadi Extra Light" panose="020B0204020104020204" pitchFamily="34" charset="0"/>
                  </a:rPr>
                  <a:t>softmax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) usually requires iterative methods</a:t>
                </a:r>
                <a:r>
                  <a:rPr lang="en-GB" dirty="0">
                    <a:latin typeface="Abadi Extra Light" panose="020B0204020104020204" pitchFamily="34" charset="0"/>
                  </a:rPr>
                  <a:t>(although objective functions usually have global optima)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Dealing with missing features:</a:t>
                </a:r>
                <a:r>
                  <a:rPr lang="en-GB" dirty="0">
                    <a:latin typeface="Abadi Extra Light" panose="020B0204020104020204" pitchFamily="34" charset="0"/>
                  </a:rPr>
                  <a:t> Generative models can handle this easily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E.g., by integrating out the missing features while estimating the parameters)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Inputs with features having mixed types: </a:t>
                </a:r>
                <a:r>
                  <a:rPr lang="en-GB" dirty="0">
                    <a:latin typeface="Abadi Extra Light" panose="020B0204020104020204" pitchFamily="34" charset="0"/>
                  </a:rPr>
                  <a:t>Generative model can handle this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Appropriate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for each type of feature in the input. Difficult for discriminative models</a:t>
                </a:r>
              </a:p>
              <a:p>
                <a:pPr marL="0" indent="0">
                  <a:buNone/>
                </a:pPr>
                <a:endParaRPr lang="en-IN" sz="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dirty="0"/>
                  <a:t>           </a:t>
                </a: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5"/>
                <a:stretch>
                  <a:fillRect l="-935" t="-1645" r="-6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EED2005-54AC-49EE-88A9-20EAE0CC73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01040" y="502064"/>
            <a:ext cx="1004822" cy="9652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2278385C-8E49-4080-B4D3-B04A96AE8DD5}"/>
                  </a:ext>
                </a:extLst>
              </p:cNvPr>
              <p:cNvSpPr/>
              <p:nvPr/>
            </p:nvSpPr>
            <p:spPr>
              <a:xfrm>
                <a:off x="8314688" y="319501"/>
                <a:ext cx="2487152" cy="1742109"/>
              </a:xfrm>
              <a:prstGeom prst="wedgeRectCallout">
                <a:avLst>
                  <a:gd name="adj1" fmla="val 67264"/>
                  <a:gd name="adj2" fmla="val -16887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Proponents of discriminative models: Why bother modeling </a:t>
                </a:r>
                <a14:m>
                  <m:oMath xmlns:m="http://schemas.openxmlformats.org/officeDocument/2006/math">
                    <m:r>
                      <a:rPr lang="en-IN" sz="16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is what you care about? Just model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directly instead of working hard to model x by learning the class-conditional</a:t>
                </a:r>
              </a:p>
            </p:txBody>
          </p:sp>
        </mc:Choice>
        <mc:Fallback xmlns="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2278385C-8E49-4080-B4D3-B04A96AE8D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4688" y="319501"/>
                <a:ext cx="2487152" cy="1742109"/>
              </a:xfrm>
              <a:prstGeom prst="wedgeRectCallout">
                <a:avLst>
                  <a:gd name="adj1" fmla="val 67264"/>
                  <a:gd name="adj2" fmla="val -16887"/>
                </a:avLst>
              </a:prstGeom>
              <a:blipFill>
                <a:blip r:embed="rId7"/>
                <a:stretch>
                  <a:fillRect l="-1033" t="-2076" b="-5536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4988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603"/>
    </mc:Choice>
    <mc:Fallback xmlns="">
      <p:transition spd="slow" advTm="289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Maximum Likelihood Estimation (MLE)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6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The MLE problem can also be easily written as a </a:t>
                </a:r>
                <a:r>
                  <a:rPr lang="en-GB" sz="2600" u="sng" dirty="0">
                    <a:latin typeface="Abadi Extra Light" panose="020B0204020104020204" pitchFamily="34" charset="0"/>
                  </a:rPr>
                  <a:t>minimization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problem</a:t>
                </a:r>
              </a:p>
              <a:p>
                <a:pPr marL="0" indent="0">
                  <a:buNone/>
                </a:pPr>
                <a:endParaRPr lang="en-IN" sz="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dirty="0"/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𝑀𝐿𝐸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IN" i="1">
                        <a:latin typeface="Cambria Math" panose="02040503050406030204" pitchFamily="18" charset="0"/>
                      </a:rPr>
                      <m:t>arg</m:t>
                    </m:r>
                    <m:limLow>
                      <m:limLow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lang="en-IN" smtClean="0">
                            <a:latin typeface="Cambria Math" panose="02040503050406030204" pitchFamily="18" charset="0"/>
                          </a:rPr>
                          <m:t>ax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lim>
                        <m:r>
                          <a:rPr lang="en-IN" i="1">
                            <a:latin typeface="Cambria Math" panose="02040503050406030204" pitchFamily="18" charset="0"/>
                          </a:rPr>
                          <m:t>𝜃</m:t>
                        </m:r>
                      </m:lim>
                    </m:limLow>
                    <m:nary>
                      <m:naryPr>
                        <m:chr m:val="∑"/>
                        <m:limLoc m:val="subSup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IN" i="1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IN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arg</m:t>
                    </m:r>
                    <m:limLow>
                      <m:limLowPr>
                        <m:ctrlPr>
                          <a:rPr lang="en-I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IN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lim>
                        <m:r>
                          <a:rPr lang="en-I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lim>
                    </m:limLow>
                    <m:nary>
                      <m:naryPr>
                        <m:chr m:val="∑"/>
                        <m:limLoc m:val="subSup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I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IN" i="1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IN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9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Thus MLE can also be seen as minimizing the negative log-likelihood  (NLL)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NLL is analogous to a loss function</a:t>
                </a:r>
              </a:p>
              <a:p>
                <a:pPr marL="0" indent="0">
                  <a:buNone/>
                </a:pPr>
                <a:endParaRPr lang="en-GB" sz="2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The negative log-</a:t>
                </a:r>
                <a:r>
                  <a:rPr lang="en-GB" sz="2200" dirty="0" err="1">
                    <a:latin typeface="Abadi Extra Light" panose="020B0204020104020204" pitchFamily="34" charset="0"/>
                  </a:rPr>
                  <a:t>lik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000" b="0" i="0" smtClean="0">
                        <a:latin typeface="Cambria Math" panose="02040503050406030204" pitchFamily="18" charset="0"/>
                      </a:rPr>
                      <m:t>(−</m:t>
                    </m:r>
                    <m:r>
                      <m:rPr>
                        <m:sty m:val="p"/>
                      </m:rPr>
                      <a:rPr lang="en-IN" sz="2000" i="1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0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) is akin to the loss on each data point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Thus doing MLE is akin to </a:t>
                </a:r>
                <a:r>
                  <a:rPr lang="en-GB" sz="2600" u="sng" dirty="0">
                    <a:latin typeface="Abadi Extra Light" panose="020B0204020104020204" pitchFamily="34" charset="0"/>
                  </a:rPr>
                  <a:t>minimizing training loss</a:t>
                </a: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831" t="-16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3E1C66DC-3149-4DB8-A27F-BA99E54DD8E5}"/>
              </a:ext>
            </a:extLst>
          </p:cNvPr>
          <p:cNvSpPr/>
          <p:nvPr/>
        </p:nvSpPr>
        <p:spPr>
          <a:xfrm>
            <a:off x="7841673" y="1588656"/>
            <a:ext cx="3131127" cy="997526"/>
          </a:xfrm>
          <a:prstGeom prst="ellipse">
            <a:avLst/>
          </a:prstGeom>
          <a:solidFill>
            <a:schemeClr val="accent1">
              <a:alpha val="0"/>
            </a:schemeClr>
          </a:solidFill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09EA49-A55F-4CBF-AC89-A02E0E1F6A87}"/>
              </a:ext>
            </a:extLst>
          </p:cNvPr>
          <p:cNvCxnSpPr/>
          <p:nvPr/>
        </p:nvCxnSpPr>
        <p:spPr>
          <a:xfrm flipH="1">
            <a:off x="10353964" y="1130786"/>
            <a:ext cx="350981" cy="4578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616FCBA-15AC-47FA-A578-622CBB2D9E85}"/>
              </a:ext>
            </a:extLst>
          </p:cNvPr>
          <p:cNvSpPr txBox="1"/>
          <p:nvPr/>
        </p:nvSpPr>
        <p:spPr>
          <a:xfrm>
            <a:off x="9496152" y="519326"/>
            <a:ext cx="2417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Abadi Extra Light" panose="020B0204020104020204" pitchFamily="34" charset="0"/>
              </a:rPr>
              <a:t>Negative Log-Likelihood</a:t>
            </a:r>
          </a:p>
          <a:p>
            <a:r>
              <a:rPr lang="en-IN" dirty="0">
                <a:latin typeface="Abadi Extra Light" panose="020B0204020104020204" pitchFamily="34" charset="0"/>
              </a:rPr>
              <a:t>             (NLL)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0FC0C3-A325-4955-BB6D-4122D52004A2}"/>
                  </a:ext>
                </a:extLst>
              </p:cNvPr>
              <p:cNvSpPr txBox="1"/>
              <p:nvPr/>
            </p:nvSpPr>
            <p:spPr>
              <a:xfrm>
                <a:off x="3447695" y="3426396"/>
                <a:ext cx="3567323" cy="5609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𝑀𝐿𝐸</m:t>
                        </m:r>
                      </m:sub>
                    </m:sSub>
                    <m:r>
                      <a:rPr lang="en-I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1" smtClean="0">
                        <a:latin typeface="Cambria Math" panose="02040503050406030204" pitchFamily="18" charset="0"/>
                      </a:rPr>
                      <m:t>arg</m:t>
                    </m:r>
                    <m:limLow>
                      <m:limLow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lim>
                    </m:limLow>
                  </m:oMath>
                </a14:m>
                <a:r>
                  <a:rPr lang="en-IN" sz="2800" dirty="0"/>
                  <a:t> </a:t>
                </a:r>
                <a14:m>
                  <m:oMath xmlns:m="http://schemas.openxmlformats.org/officeDocument/2006/math">
                    <m:r>
                      <a:rPr lang="en-IN" sz="2800" i="1" dirty="0" smtClean="0">
                        <a:latin typeface="Cambria Math" panose="02040503050406030204" pitchFamily="18" charset="0"/>
                      </a:rPr>
                      <m:t>𝑁𝐿𝐿</m:t>
                    </m:r>
                    <m:r>
                      <a:rPr lang="en-IN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80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IN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0FC0C3-A325-4955-BB6D-4122D5200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7695" y="3426396"/>
                <a:ext cx="3567323" cy="5609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F268A2F5-6360-4057-9FA5-CBA0420CA5EE}"/>
              </a:ext>
            </a:extLst>
          </p:cNvPr>
          <p:cNvSpPr/>
          <p:nvPr/>
        </p:nvSpPr>
        <p:spPr>
          <a:xfrm>
            <a:off x="3273322" y="3346491"/>
            <a:ext cx="3796146" cy="72073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3F40A3E2-DDDB-4BE1-9852-1DC7CC006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523" y="5209486"/>
            <a:ext cx="11811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47E47CA7-153F-4997-AAAF-9C5E787C5AD8}"/>
              </a:ext>
            </a:extLst>
          </p:cNvPr>
          <p:cNvSpPr/>
          <p:nvPr/>
        </p:nvSpPr>
        <p:spPr>
          <a:xfrm>
            <a:off x="8676986" y="5539831"/>
            <a:ext cx="2388178" cy="907905"/>
          </a:xfrm>
          <a:prstGeom prst="wedgeRectCallout">
            <a:avLst>
              <a:gd name="adj1" fmla="val -75254"/>
              <a:gd name="adj2" fmla="val 5626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  <a:latin typeface="Abadi Extra Light" panose="020B0204020104020204" pitchFamily="34" charset="0"/>
              </a:rPr>
              <a:t>Does it mean MLE could overfit? If so, how to prevent this?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E091B39-DFC9-4575-8FE5-8FE362035C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87178" y="3276717"/>
            <a:ext cx="1004822" cy="9652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Speech Bubble: Rectangle 28">
                <a:extLst>
                  <a:ext uri="{FF2B5EF4-FFF2-40B4-BE49-F238E27FC236}">
                    <a16:creationId xmlns:a16="http://schemas.microsoft.com/office/drawing/2014/main" id="{9748ABBA-0666-42F6-9FCD-7F943A3B8FB9}"/>
                  </a:ext>
                </a:extLst>
              </p:cNvPr>
              <p:cNvSpPr/>
              <p:nvPr/>
            </p:nvSpPr>
            <p:spPr>
              <a:xfrm>
                <a:off x="7176656" y="3140364"/>
                <a:ext cx="4051372" cy="1401942"/>
              </a:xfrm>
              <a:prstGeom prst="wedgeRectCallout">
                <a:avLst>
                  <a:gd name="adj1" fmla="val 56264"/>
                  <a:gd name="adj2" fmla="val -14423"/>
                </a:avLst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600" b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Indeed. It may overfit. Several ways to prevent it: Use </a:t>
                </a:r>
                <a:r>
                  <a:rPr lang="en-IN" sz="1600" b="0" dirty="0" err="1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regularizer</a:t>
                </a:r>
                <a:r>
                  <a:rPr lang="en-IN" sz="1600" b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or other strategies to prevent overfitting. Alternatives, use </a:t>
                </a:r>
                <a:r>
                  <a:rPr lang="en-IN" sz="1600" b="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“prior” distributions </a:t>
                </a:r>
                <a:r>
                  <a:rPr lang="en-IN" sz="1600" b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on the parameters </a:t>
                </a:r>
                <a14:m>
                  <m:oMath xmlns:m="http://schemas.openxmlformats.org/officeDocument/2006/math">
                    <m:r>
                      <a:rPr lang="en-IN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IN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600" b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that we are trying to estimate (which </a:t>
                </a:r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will kind of act as a </a:t>
                </a:r>
                <a:r>
                  <a:rPr lang="en-IN" sz="1600" dirty="0" err="1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regularizer</a:t>
                </a:r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as we will see shortly)</a:t>
                </a:r>
                <a:endParaRPr lang="en-IN" sz="1600" b="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29" name="Speech Bubble: Rectangle 28">
                <a:extLst>
                  <a:ext uri="{FF2B5EF4-FFF2-40B4-BE49-F238E27FC236}">
                    <a16:creationId xmlns:a16="http://schemas.microsoft.com/office/drawing/2014/main" id="{9748ABBA-0666-42F6-9FCD-7F943A3B8F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656" y="3140364"/>
                <a:ext cx="4051372" cy="1401942"/>
              </a:xfrm>
              <a:prstGeom prst="wedgeRectCallout">
                <a:avLst>
                  <a:gd name="adj1" fmla="val 56264"/>
                  <a:gd name="adj2" fmla="val -14423"/>
                </a:avLst>
              </a:prstGeom>
              <a:blipFill>
                <a:blip r:embed="rId7"/>
                <a:stretch>
                  <a:fillRect l="-563" t="-6034" b="-10776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DE2D4A4E-0675-429F-99DA-C326940E75EB}"/>
              </a:ext>
            </a:extLst>
          </p:cNvPr>
          <p:cNvSpPr/>
          <p:nvPr/>
        </p:nvSpPr>
        <p:spPr>
          <a:xfrm>
            <a:off x="9225868" y="4792676"/>
            <a:ext cx="2826175" cy="607623"/>
          </a:xfrm>
          <a:prstGeom prst="wedgeRectCallout">
            <a:avLst>
              <a:gd name="adj1" fmla="val -2294"/>
              <a:gd name="adj2" fmla="val -99812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0" dirty="0">
                <a:solidFill>
                  <a:schemeClr val="tx1"/>
                </a:solidFill>
                <a:latin typeface="Abadi Extra Light" panose="020B0204020104020204" pitchFamily="34" charset="0"/>
              </a:rPr>
              <a:t>Such priors have various other benefits as we will see later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4281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749"/>
    </mc:Choice>
    <mc:Fallback xmlns="">
      <p:transition spd="slow" advTm="2797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3" grpId="0"/>
      <p:bldP spid="23" grpId="0" animBg="1"/>
      <p:bldP spid="26" grpId="0" animBg="1"/>
      <p:bldP spid="29" grpId="0" animBg="1"/>
      <p:bldP spid="3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Discriminative vs Generative (</a:t>
            </a:r>
            <a:r>
              <a:rPr lang="en-IN" dirty="0" err="1">
                <a:solidFill>
                  <a:schemeClr val="accent2">
                    <a:lumMod val="75000"/>
                  </a:schemeClr>
                </a:solidFill>
              </a:rPr>
              <a:t>Contd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60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740617" cy="555753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500" dirty="0">
                <a:solidFill>
                  <a:srgbClr val="0000FF"/>
                </a:solidFill>
                <a:latin typeface="Abadi Extra Light" panose="020B0204020104020204" pitchFamily="34" charset="0"/>
              </a:rPr>
              <a:t>Leveraging </a:t>
            </a:r>
            <a:r>
              <a:rPr lang="en-GB" sz="2500" dirty="0" err="1">
                <a:solidFill>
                  <a:srgbClr val="0000FF"/>
                </a:solidFill>
                <a:latin typeface="Abadi Extra Light" panose="020B0204020104020204" pitchFamily="34" charset="0"/>
              </a:rPr>
              <a:t>unlabeled</a:t>
            </a:r>
            <a:r>
              <a:rPr lang="en-GB" sz="2500" dirty="0">
                <a:solidFill>
                  <a:srgbClr val="0000FF"/>
                </a:solidFill>
                <a:latin typeface="Abadi Extra Light" panose="020B0204020104020204" pitchFamily="34" charset="0"/>
              </a:rPr>
              <a:t> data: </a:t>
            </a:r>
            <a:r>
              <a:rPr lang="en-GB" sz="2500" dirty="0">
                <a:latin typeface="Abadi Extra Light" panose="020B0204020104020204" pitchFamily="34" charset="0"/>
              </a:rPr>
              <a:t>Generative models can handle this easily by treating the missing labels are </a:t>
            </a:r>
            <a:r>
              <a:rPr lang="en-GB" sz="2500" dirty="0">
                <a:solidFill>
                  <a:srgbClr val="0000FF"/>
                </a:solidFill>
                <a:latin typeface="Abadi Extra Light" panose="020B0204020104020204" pitchFamily="34" charset="0"/>
              </a:rPr>
              <a:t>latent variables </a:t>
            </a:r>
            <a:r>
              <a:rPr lang="en-GB" sz="2500" dirty="0">
                <a:latin typeface="Abadi Extra Light" panose="020B0204020104020204" pitchFamily="34" charset="0"/>
              </a:rPr>
              <a:t>and are ideal for </a:t>
            </a:r>
            <a:r>
              <a:rPr lang="en-GB" sz="2500" dirty="0">
                <a:solidFill>
                  <a:srgbClr val="0000FF"/>
                </a:solidFill>
                <a:latin typeface="Abadi Extra Light" panose="020B0204020104020204" pitchFamily="34" charset="0"/>
              </a:rPr>
              <a:t>Semi-supervised Learning</a:t>
            </a:r>
            <a:r>
              <a:rPr lang="en-GB" sz="2500" dirty="0">
                <a:latin typeface="Abadi Extra Light" panose="020B0204020104020204" pitchFamily="34" charset="0"/>
              </a:rPr>
              <a:t>. Discriminative models can’t do it easily</a:t>
            </a:r>
          </a:p>
          <a:p>
            <a:pPr marL="0" indent="0">
              <a:buNone/>
            </a:pPr>
            <a:endParaRPr lang="en-GB" sz="1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500" dirty="0">
                <a:solidFill>
                  <a:srgbClr val="0000FF"/>
                </a:solidFill>
                <a:latin typeface="Abadi Extra Light" panose="020B0204020104020204" pitchFamily="34" charset="0"/>
              </a:rPr>
              <a:t>Adding data from new classes: </a:t>
            </a:r>
            <a:r>
              <a:rPr lang="en-GB" sz="2500" dirty="0">
                <a:latin typeface="Abadi Extra Light" panose="020B0204020104020204" pitchFamily="34" charset="0"/>
              </a:rPr>
              <a:t>Discriminative model will need to be re-trained on all classes all over again. Generative model will just require estimating the class-</a:t>
            </a:r>
            <a:r>
              <a:rPr lang="en-GB" sz="2500" dirty="0" err="1">
                <a:latin typeface="Abadi Extra Light" panose="020B0204020104020204" pitchFamily="34" charset="0"/>
              </a:rPr>
              <a:t>cond</a:t>
            </a:r>
            <a:r>
              <a:rPr lang="en-GB" sz="2500" dirty="0">
                <a:latin typeface="Abadi Extra Light" panose="020B0204020104020204" pitchFamily="34" charset="0"/>
              </a:rPr>
              <a:t> of newly added classes</a:t>
            </a:r>
          </a:p>
          <a:p>
            <a:pPr marL="0" indent="0">
              <a:buNone/>
            </a:pPr>
            <a:endParaRPr lang="en-GB" sz="1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500" dirty="0">
                <a:solidFill>
                  <a:srgbClr val="0000FF"/>
                </a:solidFill>
                <a:latin typeface="Abadi Extra Light" panose="020B0204020104020204" pitchFamily="34" charset="0"/>
              </a:rPr>
              <a:t>Have lots of </a:t>
            </a:r>
            <a:r>
              <a:rPr lang="en-GB" sz="2500" dirty="0" err="1">
                <a:solidFill>
                  <a:srgbClr val="0000FF"/>
                </a:solidFill>
                <a:latin typeface="Abadi Extra Light" panose="020B0204020104020204" pitchFamily="34" charset="0"/>
              </a:rPr>
              <a:t>labeled</a:t>
            </a:r>
            <a:r>
              <a:rPr lang="en-GB" sz="2500" dirty="0">
                <a:solidFill>
                  <a:srgbClr val="0000FF"/>
                </a:solidFill>
                <a:latin typeface="Abadi Extra Light" panose="020B0204020104020204" pitchFamily="34" charset="0"/>
              </a:rPr>
              <a:t> training data? </a:t>
            </a:r>
            <a:r>
              <a:rPr lang="en-GB" sz="2500" dirty="0">
                <a:latin typeface="Abadi Extra Light" panose="020B0204020104020204" pitchFamily="34" charset="0"/>
              </a:rPr>
              <a:t>Discriminative models usually work very well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500" dirty="0">
                <a:solidFill>
                  <a:srgbClr val="0000FF"/>
                </a:solidFill>
                <a:latin typeface="Abadi Extra Light" panose="020B0204020104020204" pitchFamily="34" charset="0"/>
              </a:rPr>
              <a:t>Final Verdict? </a:t>
            </a:r>
            <a:r>
              <a:rPr lang="en-GB" sz="2500" dirty="0">
                <a:latin typeface="Abadi Extra Light" panose="020B0204020104020204" pitchFamily="34" charset="0"/>
              </a:rPr>
              <a:t>Despite generative classification having some clear advantages, both methods can be quite powerful (the actual choice may be dictated by the problem)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>
                <a:latin typeface="Abadi Extra Light" panose="020B0204020104020204" pitchFamily="34" charset="0"/>
              </a:rPr>
              <a:t>Important to be aware of their strengths/weaknesses, and also the connections between these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500" dirty="0">
                <a:solidFill>
                  <a:srgbClr val="0000FF"/>
                </a:solidFill>
                <a:latin typeface="Abadi Extra Light" panose="020B0204020104020204" pitchFamily="34" charset="0"/>
              </a:rPr>
              <a:t>Possibility of a Hybrid Design? </a:t>
            </a:r>
            <a:r>
              <a:rPr lang="en-GB" sz="2500" dirty="0">
                <a:latin typeface="Abadi Extra Light" panose="020B0204020104020204" pitchFamily="34" charset="0"/>
              </a:rPr>
              <a:t>Yes, Generative and Disc. models can be combined, e.g.,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100" dirty="0">
                <a:latin typeface="Abadi Extra Light" panose="020B0204020104020204" pitchFamily="34" charset="0"/>
              </a:rPr>
              <a:t>“Principled Hybrids of Generative and Discriminative Models” (</a:t>
            </a:r>
            <a:r>
              <a:rPr lang="en-GB" sz="2100" dirty="0" err="1">
                <a:latin typeface="Abadi Extra Light" panose="020B0204020104020204" pitchFamily="34" charset="0"/>
              </a:rPr>
              <a:t>Lassere</a:t>
            </a:r>
            <a:r>
              <a:rPr lang="en-GB" sz="2100" dirty="0">
                <a:latin typeface="Abadi Extra Light" panose="020B0204020104020204" pitchFamily="34" charset="0"/>
              </a:rPr>
              <a:t> et al, 2006)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100" dirty="0">
                <a:latin typeface="Abadi Extra Light" panose="020B0204020104020204" pitchFamily="34" charset="0"/>
              </a:rPr>
              <a:t>“Deep Hybrid Models: Bridging Discriminative &amp; Generative Approaches” (Kuleshov &amp; </a:t>
            </a:r>
            <a:r>
              <a:rPr lang="en-GB" sz="2100" dirty="0" err="1">
                <a:latin typeface="Abadi Extra Light" panose="020B0204020104020204" pitchFamily="34" charset="0"/>
              </a:rPr>
              <a:t>Ermon</a:t>
            </a:r>
            <a:r>
              <a:rPr lang="en-GB" sz="2100" dirty="0">
                <a:latin typeface="Abadi Extra Light" panose="020B0204020104020204" pitchFamily="34" charset="0"/>
              </a:rPr>
              <a:t>, 2017)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763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7513"/>
    </mc:Choice>
    <mc:Fallback xmlns="">
      <p:transition spd="slow" advTm="247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23DDA-A70A-88E2-E29F-7625C5F3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0E495-CC4E-2233-D06C-9EE9DEC4F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sz="2400" b="0" i="0" u="none" strike="noStrike" baseline="0" dirty="0">
                <a:latin typeface="CMR10"/>
              </a:rPr>
              <a:t>We may sometimes be faced with situations in which </a:t>
            </a:r>
            <a:r>
              <a:rPr lang="en-US" sz="2400" b="0" i="0" u="none" strike="noStrike" baseline="0" dirty="0">
                <a:latin typeface="CMMI10"/>
              </a:rPr>
              <a:t>Y </a:t>
            </a:r>
            <a:r>
              <a:rPr lang="en-US" sz="2400" b="0" i="0" u="none" strike="noStrike" baseline="0" dirty="0">
                <a:latin typeface="CMR10"/>
              </a:rPr>
              <a:t>is neither qualitative nor quantitative, and so neither linear regression or classification approaches covered so far are applicable.</a:t>
            </a:r>
          </a:p>
          <a:p>
            <a:pPr algn="l"/>
            <a:r>
              <a:rPr lang="en-US" sz="2400" dirty="0">
                <a:latin typeface="CMR10"/>
              </a:rPr>
              <a:t>Example of Bikeshare dataset</a:t>
            </a:r>
          </a:p>
          <a:p>
            <a:pPr algn="l"/>
            <a:r>
              <a:rPr lang="en-US" sz="2400" dirty="0">
                <a:latin typeface="CMR10"/>
              </a:rPr>
              <a:t>Response: </a:t>
            </a:r>
            <a:r>
              <a:rPr lang="en-US" sz="2400" b="0" i="0" u="none" strike="noStrike" baseline="0" dirty="0">
                <a:solidFill>
                  <a:srgbClr val="8D0000"/>
                </a:solidFill>
                <a:latin typeface="CMTT9"/>
              </a:rPr>
              <a:t>bikers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MR10"/>
              </a:rPr>
              <a:t>, the number of hourly users of a bike sharing program in Washington, DC. This response value is neither qualitative nor quantitative: instead, it takes on non-negative integer values, or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MTI10"/>
              </a:rPr>
              <a:t>counts</a:t>
            </a:r>
          </a:p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  <a:latin typeface="CMR10"/>
              </a:rPr>
              <a:t>Covariates: </a:t>
            </a:r>
          </a:p>
          <a:p>
            <a:pPr lvl="1"/>
            <a:r>
              <a:rPr lang="en-US" sz="1600" b="0" i="0" u="none" strike="noStrike" baseline="0" dirty="0" err="1">
                <a:solidFill>
                  <a:srgbClr val="8D0000"/>
                </a:solidFill>
              </a:rPr>
              <a:t>mnth</a:t>
            </a:r>
            <a:r>
              <a:rPr lang="en-US" sz="1600" b="0" i="0" u="none" strike="noStrike" baseline="0" dirty="0">
                <a:solidFill>
                  <a:srgbClr val="8D0000"/>
                </a:solidFill>
              </a:rPr>
              <a:t> </a:t>
            </a:r>
            <a:r>
              <a:rPr lang="en-US" sz="1600" b="0" i="0" u="none" strike="noStrike" baseline="0" dirty="0">
                <a:solidFill>
                  <a:srgbClr val="000000"/>
                </a:solidFill>
              </a:rPr>
              <a:t>(month of the year), </a:t>
            </a:r>
          </a:p>
          <a:p>
            <a:pPr lvl="1"/>
            <a:r>
              <a:rPr lang="en-US" sz="1600" b="0" i="0" u="none" strike="noStrike" baseline="0" dirty="0" err="1">
                <a:solidFill>
                  <a:srgbClr val="8D0000"/>
                </a:solidFill>
              </a:rPr>
              <a:t>hr</a:t>
            </a:r>
            <a:r>
              <a:rPr lang="en-US" sz="1600" b="0" i="0" u="none" strike="noStrike" baseline="0" dirty="0">
                <a:solidFill>
                  <a:srgbClr val="8D0000"/>
                </a:solidFill>
              </a:rPr>
              <a:t> </a:t>
            </a:r>
            <a:r>
              <a:rPr lang="en-US" sz="1600" b="0" i="0" u="none" strike="noStrike" baseline="0" dirty="0">
                <a:solidFill>
                  <a:srgbClr val="000000"/>
                </a:solidFill>
              </a:rPr>
              <a:t>(hour of the day, from 0 to 23), </a:t>
            </a:r>
          </a:p>
          <a:p>
            <a:pPr lvl="1"/>
            <a:r>
              <a:rPr lang="en-US" sz="1600" b="0" i="0" u="none" strike="noStrike" baseline="0" dirty="0" err="1">
                <a:solidFill>
                  <a:srgbClr val="8D0000"/>
                </a:solidFill>
              </a:rPr>
              <a:t>workingday</a:t>
            </a:r>
            <a:r>
              <a:rPr lang="en-US" sz="1600" b="0" i="0" u="none" strike="noStrike" baseline="0" dirty="0">
                <a:solidFill>
                  <a:srgbClr val="8D0000"/>
                </a:solidFill>
              </a:rPr>
              <a:t> </a:t>
            </a:r>
            <a:r>
              <a:rPr lang="en-US" sz="1600" b="0" i="0" u="none" strike="noStrike" baseline="0" dirty="0">
                <a:solidFill>
                  <a:srgbClr val="000000"/>
                </a:solidFill>
              </a:rPr>
              <a:t>(an indicator variable that equals 1 if it is neither a weekend nor a holiday), </a:t>
            </a:r>
          </a:p>
          <a:p>
            <a:pPr lvl="1"/>
            <a:r>
              <a:rPr lang="en-US" sz="1600" b="0" i="0" u="none" strike="noStrike" baseline="0" dirty="0">
                <a:solidFill>
                  <a:srgbClr val="8D0000"/>
                </a:solidFill>
              </a:rPr>
              <a:t>temp </a:t>
            </a:r>
            <a:r>
              <a:rPr lang="en-US" sz="1600" b="0" i="0" u="none" strike="noStrike" baseline="0" dirty="0">
                <a:solidFill>
                  <a:srgbClr val="000000"/>
                </a:solidFill>
              </a:rPr>
              <a:t>(the normalized </a:t>
            </a:r>
            <a:r>
              <a:rPr lang="en-US" sz="1600" b="0" i="0" u="none" strike="noStrike" baseline="0" dirty="0" err="1">
                <a:solidFill>
                  <a:srgbClr val="000000"/>
                </a:solidFill>
              </a:rPr>
              <a:t>temperature,in</a:t>
            </a:r>
            <a:r>
              <a:rPr lang="en-US" sz="1600" b="0" i="0" u="none" strike="noStrike" baseline="0" dirty="0">
                <a:solidFill>
                  <a:srgbClr val="000000"/>
                </a:solidFill>
              </a:rPr>
              <a:t> Celsius), and </a:t>
            </a:r>
          </a:p>
          <a:p>
            <a:pPr lvl="1"/>
            <a:r>
              <a:rPr lang="en-US" sz="1600" b="0" i="0" u="none" strike="noStrike" baseline="0" dirty="0" err="1">
                <a:solidFill>
                  <a:srgbClr val="8D0000"/>
                </a:solidFill>
              </a:rPr>
              <a:t>weathersit</a:t>
            </a:r>
            <a:r>
              <a:rPr lang="en-US" sz="1600" b="0" i="0" u="none" strike="noStrike" baseline="0" dirty="0">
                <a:solidFill>
                  <a:srgbClr val="8D0000"/>
                </a:solidFill>
              </a:rPr>
              <a:t> : {</a:t>
            </a:r>
            <a:r>
              <a:rPr lang="en-US" sz="1600" b="0" i="0" u="none" strike="noStrike" baseline="0" dirty="0">
                <a:solidFill>
                  <a:srgbClr val="000000"/>
                </a:solidFill>
              </a:rPr>
              <a:t>clear; misty or cloudy; light rain or light snow; or heavy rain or heavy snow}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13462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FEB4C-F8A2-B8A0-E5D6-7674C424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C41A86-6CC9-ED64-3A58-655C45D6EC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546"/>
          <a:stretch/>
        </p:blipFill>
        <p:spPr>
          <a:xfrm>
            <a:off x="1021682" y="1428337"/>
            <a:ext cx="8456496" cy="2264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7271D8-FB9D-D10F-1DF9-87D024769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152" y="3840349"/>
            <a:ext cx="6764357" cy="2765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49574E-FB0D-E750-0157-4DED14516920}"/>
              </a:ext>
            </a:extLst>
          </p:cNvPr>
          <p:cNvSpPr txBox="1"/>
          <p:nvPr/>
        </p:nvSpPr>
        <p:spPr>
          <a:xfrm>
            <a:off x="8229600" y="4345577"/>
            <a:ext cx="3500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Month</a:t>
            </a:r>
          </a:p>
          <a:p>
            <a:r>
              <a:rPr lang="en-US" dirty="0" err="1"/>
              <a:t>Hr</a:t>
            </a:r>
            <a:endParaRPr lang="en-US" dirty="0"/>
          </a:p>
          <a:p>
            <a:r>
              <a:rPr lang="en-US" dirty="0" err="1"/>
              <a:t>Weathersit</a:t>
            </a:r>
            <a:r>
              <a:rPr lang="en-US" dirty="0"/>
              <a:t> </a:t>
            </a:r>
          </a:p>
          <a:p>
            <a:r>
              <a:rPr lang="en-US" dirty="0"/>
              <a:t>Are considered qualitative variables</a:t>
            </a:r>
          </a:p>
        </p:txBody>
      </p:sp>
    </p:spTree>
    <p:extLst>
      <p:ext uri="{BB962C8B-B14F-4D97-AF65-F5344CB8AC3E}">
        <p14:creationId xmlns:p14="http://schemas.microsoft.com/office/powerpoint/2010/main" val="33287414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CA6B0C-FC16-3695-ED52-B84F9F7C54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57" b="3010"/>
          <a:stretch/>
        </p:blipFill>
        <p:spPr>
          <a:xfrm>
            <a:off x="8084100" y="3429000"/>
            <a:ext cx="3890186" cy="3152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3710B6-2CF7-899B-AA79-87135C68A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could be the problems with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B5B9-8145-D01F-0049-052E3E2C3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5291"/>
            <a:ext cx="10515600" cy="4661672"/>
          </a:xfrm>
        </p:spPr>
        <p:txBody>
          <a:bodyPr>
            <a:normAutofit/>
          </a:bodyPr>
          <a:lstStyle/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  <a:latin typeface="CMR10"/>
              </a:rPr>
              <a:t>9.6% of the fitted values in the </a:t>
            </a:r>
            <a:r>
              <a:rPr lang="en-US" sz="2400" b="0" i="0" u="none" strike="noStrike" baseline="0" dirty="0">
                <a:solidFill>
                  <a:srgbClr val="8D0000"/>
                </a:solidFill>
                <a:latin typeface="CMTT9"/>
              </a:rPr>
              <a:t>Bikeshare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MR10"/>
              </a:rPr>
              <a:t>data set are negative: that is, the linear regression model predicts a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MTI10"/>
              </a:rPr>
              <a:t>negative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MR10"/>
              </a:rPr>
              <a:t>number of users during 9.6% of the hours in the data set. </a:t>
            </a:r>
          </a:p>
          <a:p>
            <a:pPr lvl="1"/>
            <a:r>
              <a:rPr lang="en-US" b="0" i="0" u="none" strike="noStrike" baseline="0" dirty="0">
                <a:solidFill>
                  <a:srgbClr val="000000"/>
                </a:solidFill>
                <a:latin typeface="CMR10"/>
              </a:rPr>
              <a:t>Can we perform meaningful predictions on the data?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MR10"/>
              </a:rPr>
              <a:t>C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CMR10"/>
              </a:rPr>
              <a:t>oncerns about the accuracy of the coefficient estimates, confidence intervals, and other outputs of the regression model</a:t>
            </a:r>
          </a:p>
          <a:p>
            <a:r>
              <a:rPr lang="en-US" sz="2400" dirty="0">
                <a:solidFill>
                  <a:srgbClr val="000000"/>
                </a:solidFill>
                <a:latin typeface="CMR10"/>
              </a:rPr>
              <a:t>The number of bikers is +</a:t>
            </a:r>
            <a:r>
              <a:rPr lang="en-US" sz="2400" dirty="0" err="1">
                <a:solidFill>
                  <a:srgbClr val="000000"/>
                </a:solidFill>
                <a:latin typeface="CMR10"/>
              </a:rPr>
              <a:t>ve</a:t>
            </a:r>
            <a:r>
              <a:rPr lang="en-US" sz="2400" dirty="0">
                <a:solidFill>
                  <a:srgbClr val="000000"/>
                </a:solidFill>
                <a:latin typeface="CMR10"/>
              </a:rPr>
              <a:t>, integer valued</a:t>
            </a:r>
            <a:endParaRPr lang="en-US" sz="2400" b="0" i="0" u="none" strike="noStrike" baseline="0" dirty="0">
              <a:solidFill>
                <a:srgbClr val="000000"/>
              </a:solidFill>
              <a:latin typeface="CMR1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CB09E1-D205-CBEF-F864-777810EF632D}"/>
              </a:ext>
            </a:extLst>
          </p:cNvPr>
          <p:cNvSpPr txBox="1"/>
          <p:nvPr/>
        </p:nvSpPr>
        <p:spPr>
          <a:xfrm>
            <a:off x="838199" y="4622465"/>
            <a:ext cx="66947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dirty="0"/>
              <a:t>Heteroskedastic: As the mean number of bikers increase, so does the variance</a:t>
            </a:r>
          </a:p>
        </p:txBody>
      </p:sp>
    </p:spTree>
    <p:extLst>
      <p:ext uri="{BB962C8B-B14F-4D97-AF65-F5344CB8AC3E}">
        <p14:creationId xmlns:p14="http://schemas.microsoft.com/office/powerpoint/2010/main" val="11488824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EFA99B-F5F4-96BF-4CA1-45ECA881DB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01" r="7621" b="10931"/>
          <a:stretch/>
        </p:blipFill>
        <p:spPr>
          <a:xfrm>
            <a:off x="7388925" y="1762332"/>
            <a:ext cx="4419897" cy="35890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AC99A5-BA8D-16FF-A01C-50113E6ED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5F7CF-DCF7-516F-B189-00009CDF51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346371" cy="4351338"/>
              </a:xfrm>
            </p:spPr>
            <p:txBody>
              <a:bodyPr/>
              <a:lstStyle/>
              <a:p>
                <a:r>
                  <a:rPr lang="en-US" dirty="0"/>
                  <a:t>Log transformation of the response, Y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p>
                      </m:sSubSup>
                      <m:sSub>
                        <m:sSub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sSub>
                        <m:sSub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algn="l"/>
                <a:r>
                  <a:rPr lang="en-US" dirty="0"/>
                  <a:t>A</a:t>
                </a:r>
                <a:r>
                  <a:rPr lang="en-US" b="0" i="0" u="none" strike="noStrike" baseline="0" dirty="0"/>
                  <a:t>voids the possibility of negative predictions,</a:t>
                </a:r>
              </a:p>
              <a:p>
                <a:pPr algn="l"/>
                <a:r>
                  <a:rPr lang="en-US" b="0" i="0" u="none" strike="noStrike" baseline="0" dirty="0"/>
                  <a:t>Overcomes much of the heteroscedasticity in the untransformed data</a:t>
                </a:r>
                <a:endParaRPr lang="en-US" sz="4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E5F7CF-DCF7-516F-B189-00009CDF51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346371" cy="4351338"/>
              </a:xfrm>
              <a:blipFill>
                <a:blip r:embed="rId3"/>
                <a:stretch>
                  <a:fillRect l="-1729" t="-2241" r="-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51845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05BDC-CC7C-C53A-B7AD-A20C990D8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FD2C26-87A0-DB48-01A4-A29C82681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Poisson Distribution: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b="0" dirty="0"/>
                  <a:t>for k = 0,1,2…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b="0" dirty="0"/>
                  <a:t>&gt;0, is the expected value of Y = Var[Y]</a:t>
                </a:r>
              </a:p>
              <a:p>
                <a:pPr algn="l"/>
                <a:r>
                  <a:rPr lang="en-US" sz="1800" b="0" i="0" u="none" strike="noStrike" baseline="0" dirty="0">
                    <a:latin typeface="CMR10"/>
                  </a:rPr>
                  <a:t>We expect the mean number of users of the bike sharing program, </a:t>
                </a:r>
                <a:r>
                  <a:rPr lang="en-US" sz="1800" b="0" i="0" u="none" strike="noStrike" baseline="0" dirty="0">
                    <a:latin typeface="CMMI10"/>
                  </a:rPr>
                  <a:t>λ </a:t>
                </a:r>
                <a:r>
                  <a:rPr lang="en-US" sz="1800" b="0" i="0" u="none" strike="noStrike" baseline="0" dirty="0">
                    <a:latin typeface="CMR10"/>
                  </a:rPr>
                  <a:t>= E(</a:t>
                </a:r>
                <a:r>
                  <a:rPr lang="en-US" sz="1800" b="0" i="0" u="none" strike="noStrike" baseline="0" dirty="0">
                    <a:latin typeface="CMMI10"/>
                  </a:rPr>
                  <a:t>Y </a:t>
                </a:r>
                <a:r>
                  <a:rPr lang="en-US" sz="1800" b="0" i="0" u="none" strike="noStrike" baseline="0" dirty="0">
                    <a:latin typeface="CMR10"/>
                  </a:rPr>
                  <a:t>), to vary as a function of the hour of the day, the month of the year, the weather conditions, and so forth. </a:t>
                </a:r>
              </a:p>
              <a:p>
                <a:pPr algn="l"/>
                <a:r>
                  <a:rPr lang="en-US" sz="1800" b="0" i="0" u="none" strike="noStrike" baseline="0" dirty="0">
                    <a:latin typeface="CMR10"/>
                  </a:rPr>
                  <a:t>So rather than modeling the number of bikers, </a:t>
                </a:r>
                <a:r>
                  <a:rPr lang="en-US" sz="1800" b="0" i="0" u="none" strike="noStrike" baseline="0" dirty="0">
                    <a:latin typeface="CMMI10"/>
                  </a:rPr>
                  <a:t>Y </a:t>
                </a:r>
                <a:r>
                  <a:rPr lang="en-US" sz="1800" b="0" i="0" u="none" strike="noStrike" baseline="0" dirty="0">
                    <a:latin typeface="CMR10"/>
                  </a:rPr>
                  <a:t>, as a Poisson distribution with a fixed mean value like </a:t>
                </a:r>
                <a:r>
                  <a:rPr lang="en-US" sz="1800" b="0" i="0" u="none" strike="noStrike" baseline="0" dirty="0">
                    <a:latin typeface="CMMI10"/>
                  </a:rPr>
                  <a:t>λ </a:t>
                </a:r>
                <a:r>
                  <a:rPr lang="en-US" sz="1800" b="0" i="0" u="none" strike="noStrike" baseline="0" dirty="0">
                    <a:latin typeface="CMR10"/>
                  </a:rPr>
                  <a:t>= 5, we would like to allow the mean to vary as a function of the covariates.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FD2C26-87A0-DB48-01A4-A29C82681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r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12274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3D50F-A7E8-709F-416D-13ACF49F4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Poisson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8ACAB5-6620-09E3-9D17-042E89D012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302035"/>
                <a:ext cx="10515600" cy="1874928"/>
              </a:xfrm>
            </p:spPr>
            <p:txBody>
              <a:bodyPr/>
              <a:lstStyle/>
              <a:p>
                <a:r>
                  <a:rPr lang="en-US" dirty="0"/>
                  <a:t>Parameters are estimated using MLE approach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8ACAB5-6620-09E3-9D17-042E89D012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302035"/>
                <a:ext cx="10515600" cy="1874928"/>
              </a:xfrm>
              <a:blipFill>
                <a:blip r:embed="rId2"/>
                <a:stretch>
                  <a:fillRect l="-1043" t="-5537" b="-5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05F9F45-A4EC-F29B-1007-D26910D43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416" y="1566782"/>
            <a:ext cx="8650143" cy="242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862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015CC-2E57-A13C-1058-171100BF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Notable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F8634-646C-72A3-BD7E-0A6073C0A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856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4D3E6-7EFD-BA43-54A0-B7E6A0C3E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616F6-4245-DE25-3B9B-CEC28DA4F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132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Distribution over model parameters??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69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740617" cy="555753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Recall that linear/ridge regression gave a single “optimal” weight vector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With a probabilistic model for linear regression, we have two options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Use MLE/MAP to get a single “optimal” weight vector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>
                <a:latin typeface="Abadi Extra Light" panose="020B0204020104020204" pitchFamily="34" charset="0"/>
              </a:rPr>
              <a:t>Use fully Bayesian inference to learn a distribution over weight vectors (figure below)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sz="8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IN" dirty="0"/>
              <a:t>           </a:t>
            </a: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6A566EC-906F-448B-A178-375806DBF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464" y="3429000"/>
            <a:ext cx="1682228" cy="147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E2C9AF3-B91D-4FD3-A106-DF0FC9C59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816" y="3401450"/>
            <a:ext cx="1645038" cy="152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0C897E7-496A-4536-A5E1-09FC9FB4C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904" y="3428999"/>
            <a:ext cx="1689133" cy="152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6DBEBC-1CCC-40D0-9B15-AB474F92AFD0}"/>
              </a:ext>
            </a:extLst>
          </p:cNvPr>
          <p:cNvSpPr txBox="1"/>
          <p:nvPr/>
        </p:nvSpPr>
        <p:spPr>
          <a:xfrm>
            <a:off x="1831017" y="3174532"/>
            <a:ext cx="1612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One training ex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812CF6-E7AF-4031-8551-1B8881675B01}"/>
              </a:ext>
            </a:extLst>
          </p:cNvPr>
          <p:cNvSpPr txBox="1"/>
          <p:nvPr/>
        </p:nvSpPr>
        <p:spPr>
          <a:xfrm>
            <a:off x="3930469" y="3146982"/>
            <a:ext cx="161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Two training ex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E7A9D8-55BA-45A8-9163-FDDC3B83C381}"/>
              </a:ext>
            </a:extLst>
          </p:cNvPr>
          <p:cNvSpPr txBox="1"/>
          <p:nvPr/>
        </p:nvSpPr>
        <p:spPr>
          <a:xfrm>
            <a:off x="5586852" y="3146982"/>
            <a:ext cx="2304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 few more training ex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0F5A22B-5563-4B29-B403-BD8657DFE4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08816" y="2664370"/>
            <a:ext cx="1004822" cy="965223"/>
          </a:xfrm>
          <a:prstGeom prst="rect">
            <a:avLst/>
          </a:prstGeom>
        </p:spPr>
      </p:pic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CC5E57EF-1E56-42F3-BB66-6B6574E9D27A}"/>
              </a:ext>
            </a:extLst>
          </p:cNvPr>
          <p:cNvSpPr/>
          <p:nvPr/>
        </p:nvSpPr>
        <p:spPr>
          <a:xfrm>
            <a:off x="8117830" y="2938891"/>
            <a:ext cx="2847913" cy="2455230"/>
          </a:xfrm>
          <a:prstGeom prst="wedgeRectCallout">
            <a:avLst>
              <a:gd name="adj1" fmla="val 67421"/>
              <a:gd name="adj2" fmla="val -42181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Rather than returning just a single “best” solution (a line in this example), the fully Bayesian approach would give us several “probable” lines (consistent with training data) by learning the </a:t>
            </a:r>
            <a:r>
              <a:rPr lang="en-IN" sz="1600" dirty="0">
                <a:solidFill>
                  <a:srgbClr val="0000FF"/>
                </a:solidFill>
                <a:latin typeface="Abadi Extra Light" panose="020B0204020104020204" pitchFamily="34" charset="0"/>
              </a:rPr>
              <a:t>full posterior distribution over the model parameters </a:t>
            </a:r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(each of which corresponds to a line)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51D7D0-3AE6-4620-9D1E-9ABCC6559E24}"/>
                  </a:ext>
                </a:extLst>
              </p:cNvPr>
              <p:cNvSpPr txBox="1"/>
              <p:nvPr/>
            </p:nvSpPr>
            <p:spPr>
              <a:xfrm>
                <a:off x="3720251" y="5249621"/>
                <a:ext cx="186660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I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e>
                        <m:e>
                          <m:r>
                            <a:rPr lang="en-IN" sz="3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51D7D0-3AE6-4620-9D1E-9ABCC6559E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0251" y="5249621"/>
                <a:ext cx="1866601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CE9F2D-5FCD-46A9-A875-C6E12EF1E926}"/>
                  </a:ext>
                </a:extLst>
              </p:cNvPr>
              <p:cNvSpPr txBox="1"/>
              <p:nvPr/>
            </p:nvSpPr>
            <p:spPr>
              <a:xfrm>
                <a:off x="5586852" y="5229828"/>
                <a:ext cx="179478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I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3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e>
                          <m:r>
                            <a:rPr lang="en-IN" sz="32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IN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CE9F2D-5FCD-46A9-A875-C6E12EF1E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852" y="5229828"/>
                <a:ext cx="1794786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7E0C03-BCFB-4EF5-B313-AB50DB6F7620}"/>
                  </a:ext>
                </a:extLst>
              </p:cNvPr>
              <p:cNvSpPr txBox="1"/>
              <p:nvPr/>
            </p:nvSpPr>
            <p:spPr>
              <a:xfrm>
                <a:off x="3457601" y="5023750"/>
                <a:ext cx="761427" cy="1130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7E0C03-BCFB-4EF5-B313-AB50DB6F7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601" y="5023750"/>
                <a:ext cx="761427" cy="113018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6D66C0-2B78-4275-BD80-7DE115B8FAE4}"/>
                  </a:ext>
                </a:extLst>
              </p:cNvPr>
              <p:cNvSpPr txBox="1"/>
              <p:nvPr/>
            </p:nvSpPr>
            <p:spPr>
              <a:xfrm>
                <a:off x="7285875" y="5253740"/>
                <a:ext cx="5738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IN" sz="2800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6D66C0-2B78-4275-BD80-7DE115B8F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875" y="5253740"/>
                <a:ext cx="573875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CE6C6FB-EF5F-472C-9707-3398EF27059D}"/>
                  </a:ext>
                </a:extLst>
              </p:cNvPr>
              <p:cNvSpPr txBox="1"/>
              <p:nvPr/>
            </p:nvSpPr>
            <p:spPr>
              <a:xfrm>
                <a:off x="1420079" y="5270518"/>
                <a:ext cx="197284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  <m:r>
                        <a:rPr lang="en-IN" sz="28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IN" sz="28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)=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CE6C6FB-EF5F-472C-9707-3398EF270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079" y="5270518"/>
                <a:ext cx="1972848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Speech Bubble: Rectangle 19">
                <a:extLst>
                  <a:ext uri="{FF2B5EF4-FFF2-40B4-BE49-F238E27FC236}">
                    <a16:creationId xmlns:a16="http://schemas.microsoft.com/office/drawing/2014/main" id="{33644FFF-CF1C-4273-A747-490FB61BE5D2}"/>
                  </a:ext>
                </a:extLst>
              </p:cNvPr>
              <p:cNvSpPr/>
              <p:nvPr/>
            </p:nvSpPr>
            <p:spPr>
              <a:xfrm>
                <a:off x="3405790" y="6060454"/>
                <a:ext cx="2045064" cy="697911"/>
              </a:xfrm>
              <a:prstGeom prst="wedgeRectCallout">
                <a:avLst>
                  <a:gd name="adj1" fmla="val -11174"/>
                  <a:gd name="adj2" fmla="val -95409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Predictive distribution using a single </a:t>
                </a:r>
                <a14:m>
                  <m:oMath xmlns:m="http://schemas.openxmlformats.org/officeDocument/2006/math">
                    <m:r>
                      <a:rPr lang="en-IN" sz="1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IN" sz="1400" b="1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</a:t>
                </a:r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(</a:t>
                </a:r>
                <a:r>
                  <a:rPr lang="en-IN" sz="14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plug-in predictive distribution</a:t>
                </a:r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0" name="Speech Bubble: Rectangle 19">
                <a:extLst>
                  <a:ext uri="{FF2B5EF4-FFF2-40B4-BE49-F238E27FC236}">
                    <a16:creationId xmlns:a16="http://schemas.microsoft.com/office/drawing/2014/main" id="{33644FFF-CF1C-4273-A747-490FB61BE5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5790" y="6060454"/>
                <a:ext cx="2045064" cy="697911"/>
              </a:xfrm>
              <a:prstGeom prst="wedgeRectCallout">
                <a:avLst>
                  <a:gd name="adj1" fmla="val -11174"/>
                  <a:gd name="adj2" fmla="val -95409"/>
                </a:avLst>
              </a:prstGeom>
              <a:blipFill>
                <a:blip r:embed="rId14"/>
                <a:stretch>
                  <a:fillRect l="-592" b="-6395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Speech Bubble: Rectangle 20">
                <a:extLst>
                  <a:ext uri="{FF2B5EF4-FFF2-40B4-BE49-F238E27FC236}">
                    <a16:creationId xmlns:a16="http://schemas.microsoft.com/office/drawing/2014/main" id="{85BCFE85-527A-4C2B-922B-F4E984550132}"/>
                  </a:ext>
                </a:extLst>
              </p:cNvPr>
              <p:cNvSpPr/>
              <p:nvPr/>
            </p:nvSpPr>
            <p:spPr>
              <a:xfrm>
                <a:off x="5848702" y="5871421"/>
                <a:ext cx="1894338" cy="956501"/>
              </a:xfrm>
              <a:prstGeom prst="wedgeRectCallout">
                <a:avLst>
                  <a:gd name="adj1" fmla="val -38150"/>
                  <a:gd name="adj2" fmla="val -71103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How important/like this </a:t>
                </a:r>
                <a14:m>
                  <m:oMath xmlns:m="http://schemas.openxmlformats.org/officeDocument/2006/math"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is under the posterior distribution(its posterior probability)</a:t>
                </a:r>
                <a:endParaRPr lang="en-IN" sz="1400" b="1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21" name="Speech Bubble: Rectangle 20">
                <a:extLst>
                  <a:ext uri="{FF2B5EF4-FFF2-40B4-BE49-F238E27FC236}">
                    <a16:creationId xmlns:a16="http://schemas.microsoft.com/office/drawing/2014/main" id="{85BCFE85-527A-4C2B-922B-F4E9845501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702" y="5871421"/>
                <a:ext cx="1894338" cy="956501"/>
              </a:xfrm>
              <a:prstGeom prst="wedgeRectCallout">
                <a:avLst>
                  <a:gd name="adj1" fmla="val -38150"/>
                  <a:gd name="adj2" fmla="val -71103"/>
                </a:avLst>
              </a:prstGeom>
              <a:blipFill>
                <a:blip r:embed="rId15"/>
                <a:stretch>
                  <a:fillRect l="-637" r="-637" b="-4103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Speech Bubble: Rectangle 21">
                <a:extLst>
                  <a:ext uri="{FF2B5EF4-FFF2-40B4-BE49-F238E27FC236}">
                    <a16:creationId xmlns:a16="http://schemas.microsoft.com/office/drawing/2014/main" id="{500684BE-12FA-4FA8-AD9B-1F651C4460D7}"/>
                  </a:ext>
                </a:extLst>
              </p:cNvPr>
              <p:cNvSpPr/>
              <p:nvPr/>
            </p:nvSpPr>
            <p:spPr>
              <a:xfrm>
                <a:off x="265245" y="5742065"/>
                <a:ext cx="3084580" cy="1089852"/>
              </a:xfrm>
              <a:prstGeom prst="wedgeRectCallout">
                <a:avLst>
                  <a:gd name="adj1" fmla="val 5009"/>
                  <a:gd name="adj2" fmla="val -55022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Posterior predictive distribution </a:t>
                </a:r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by doing </a:t>
                </a:r>
                <a:r>
                  <a:rPr lang="en-IN" sz="14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posterior weighted averaging</a:t>
                </a:r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over all possible </a:t>
                </a:r>
                <a14:m>
                  <m:oMath xmlns:m="http://schemas.openxmlformats.org/officeDocument/2006/math">
                    <m:r>
                      <a:rPr lang="en-IN" sz="1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, not just the most likely one. Thus more robust predictions especially if we are uncertain about the best solution.</a:t>
                </a:r>
              </a:p>
            </p:txBody>
          </p:sp>
        </mc:Choice>
        <mc:Fallback xmlns="">
          <p:sp>
            <p:nvSpPr>
              <p:cNvPr id="22" name="Speech Bubble: Rectangle 21">
                <a:extLst>
                  <a:ext uri="{FF2B5EF4-FFF2-40B4-BE49-F238E27FC236}">
                    <a16:creationId xmlns:a16="http://schemas.microsoft.com/office/drawing/2014/main" id="{500684BE-12FA-4FA8-AD9B-1F651C4460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45" y="5742065"/>
                <a:ext cx="3084580" cy="1089852"/>
              </a:xfrm>
              <a:prstGeom prst="wedgeRectCallout">
                <a:avLst>
                  <a:gd name="adj1" fmla="val 5009"/>
                  <a:gd name="adj2" fmla="val -55022"/>
                </a:avLst>
              </a:prstGeom>
              <a:blipFill>
                <a:blip r:embed="rId16"/>
                <a:stretch>
                  <a:fillRect l="-393" r="-1179" b="-7292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72ADB674-D41E-4CDE-AE0A-ECA3B755FCEF}"/>
              </a:ext>
            </a:extLst>
          </p:cNvPr>
          <p:cNvSpPr/>
          <p:nvPr/>
        </p:nvSpPr>
        <p:spPr>
          <a:xfrm>
            <a:off x="7972974" y="5503178"/>
            <a:ext cx="3840116" cy="1324744"/>
          </a:xfrm>
          <a:prstGeom prst="wedgeRectCallout">
            <a:avLst>
              <a:gd name="adj1" fmla="val 4229"/>
              <a:gd name="adj2" fmla="val -62328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rgbClr val="FF0000"/>
                </a:solidFill>
                <a:latin typeface="Abadi Extra Light" panose="020B0204020104020204" pitchFamily="34" charset="0"/>
              </a:rPr>
              <a:t>In this course, we will mostly focus on probabilistic ML when using MLE/MAP and predictive distributions computed using a single best estimate (MLE/MAP). We will only briefly look some simple examples with fully Bayesian approach (CS772/775 covers this approach in greater depth)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126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8053"/>
    </mc:Choice>
    <mc:Fallback xmlns="">
      <p:transition spd="slow" advTm="378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14" grpId="0" animBg="1"/>
      <p:bldP spid="6" grpId="0"/>
      <p:bldP spid="15" grpId="0"/>
      <p:bldP spid="7" grpId="0"/>
      <p:bldP spid="8" grpId="0"/>
      <p:bldP spid="9" grpId="0"/>
      <p:bldP spid="20" grpId="0" animBg="1"/>
      <p:bldP spid="21" grpId="0" animBg="1"/>
      <p:bldP spid="22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MLE: An Example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7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Consider a sequence of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coin toss outcomes (observations)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Each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2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is a binary </a:t>
                </a:r>
                <a:r>
                  <a:rPr lang="en-GB" sz="2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random variable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. Head: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, Tail: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26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is assumed generated by a </a:t>
                </a:r>
                <a:r>
                  <a:rPr lang="en-GB" sz="2600" b="1" dirty="0">
                    <a:latin typeface="Abadi Extra Light" panose="020B0204020104020204" pitchFamily="34" charset="0"/>
                  </a:rPr>
                  <a:t>Bernoulli distribution 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with param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∈ (0,1)</m:t>
                    </m:r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Here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the unknown param (probability of head). Want to estimate it using MLE</a:t>
                </a:r>
              </a:p>
              <a:p>
                <a:pPr marL="0" indent="0">
                  <a:buNone/>
                </a:pPr>
                <a:endParaRPr lang="en-GB" sz="2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Log-likelihood: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IN" i="1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IN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m:rPr>
                        <m:sty m:val="p"/>
                      </m:rPr>
                      <a:rPr lang="en-IN" sz="2400" b="0" i="1" smtClean="0">
                        <a:latin typeface="Cambria Math" panose="02040503050406030204" pitchFamily="18" charset="0"/>
                      </a:rPr>
                      <m:t>log</m:t>
                    </m:r>
                    <m:r>
                      <m:rPr>
                        <m:nor/>
                      </m:rPr>
                      <a:rPr lang="en-I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400" b="0" i="1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IN" sz="2400" dirty="0"/>
                      <m:t> </m:t>
                    </m:r>
                    <m:r>
                      <m:rPr>
                        <m:nor/>
                      </m:rPr>
                      <a:rPr lang="en-IN" sz="2400" b="0" i="0" dirty="0" smtClean="0"/>
                      <m:t>(</m:t>
                    </m:r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I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IN" sz="2400" b="0" i="0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⁡ (1−</m:t>
                    </m:r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Maximizing log-</a:t>
                </a:r>
                <a:r>
                  <a:rPr lang="en-GB" sz="2600" dirty="0" err="1">
                    <a:latin typeface="Abadi Extra Light" panose="020B0204020104020204" pitchFamily="34" charset="0"/>
                  </a:rPr>
                  <a:t>lik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(or minimizing NLL) </a:t>
                </a:r>
                <a:r>
                  <a:rPr lang="en-GB" sz="2600" dirty="0" err="1">
                    <a:latin typeface="Abadi Extra Light" panose="020B0204020104020204" pitchFamily="34" charset="0"/>
                  </a:rPr>
                  <a:t>w.r.t.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will give a closed form expression</a:t>
                </a:r>
              </a:p>
              <a:p>
                <a:pPr marL="0" indent="0">
                  <a:buNone/>
                </a:pPr>
                <a:endParaRPr lang="en-IN" sz="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dirty="0"/>
                  <a:t>           </a:t>
                </a: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831" t="-16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464CF04-78A8-42D6-B96F-F0175A90C1D0}"/>
                  </a:ext>
                </a:extLst>
              </p:cNvPr>
              <p:cNvSpPr txBox="1"/>
              <p:nvPr/>
            </p:nvSpPr>
            <p:spPr>
              <a:xfrm>
                <a:off x="2978726" y="3059668"/>
                <a:ext cx="60265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IN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400" b="0" i="0" smtClean="0">
                        <a:latin typeface="Cambria Math" panose="02040503050406030204" pitchFamily="18" charset="0"/>
                      </a:rPr>
                      <m:t>Bernoulli</m:t>
                    </m:r>
                    <m:d>
                      <m:d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2400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sSub>
                          <m:sSubPr>
                            <m:ctrlP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IN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464CF04-78A8-42D6-B96F-F0175A90C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726" y="3059668"/>
                <a:ext cx="6026522" cy="369332"/>
              </a:xfrm>
              <a:prstGeom prst="rect">
                <a:avLst/>
              </a:prstGeom>
              <a:blipFill>
                <a:blip r:embed="rId4"/>
                <a:stretch>
                  <a:fillRect l="-1822" b="-3278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FCC69E1-6AF7-436C-8F75-D9249044DB4D}"/>
              </a:ext>
            </a:extLst>
          </p:cNvPr>
          <p:cNvSpPr txBox="1"/>
          <p:nvPr/>
        </p:nvSpPr>
        <p:spPr>
          <a:xfrm>
            <a:off x="4584678" y="5838050"/>
            <a:ext cx="5290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7A7AAE-F007-4438-ABE6-0DBDEC77E9DF}"/>
                  </a:ext>
                </a:extLst>
              </p:cNvPr>
              <p:cNvSpPr txBox="1"/>
              <p:nvPr/>
            </p:nvSpPr>
            <p:spPr>
              <a:xfrm>
                <a:off x="4462135" y="5522912"/>
                <a:ext cx="2573590" cy="868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𝑀𝐿𝐸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7A7AAE-F007-4438-ABE6-0DBDEC77E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135" y="5522912"/>
                <a:ext cx="2573590" cy="8683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67ED03CB-487F-45B5-A4AE-6470BA3FD67C}"/>
              </a:ext>
            </a:extLst>
          </p:cNvPr>
          <p:cNvSpPr/>
          <p:nvPr/>
        </p:nvSpPr>
        <p:spPr>
          <a:xfrm>
            <a:off x="7158268" y="5322695"/>
            <a:ext cx="1390651" cy="1099830"/>
          </a:xfrm>
          <a:prstGeom prst="wedgeRectCallout">
            <a:avLst>
              <a:gd name="adj1" fmla="val -61092"/>
              <a:gd name="adj2" fmla="val 13764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Thus MLE solution is simply the fraction of heads! </a:t>
            </a:r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  <a:sym typeface="Wingdings" panose="05000000000000000000" pitchFamily="2" charset="2"/>
              </a:rPr>
              <a:t> Makes intuitive sense!</a:t>
            </a:r>
            <a:endParaRPr lang="en-IN" sz="1400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A5804242-0B31-4020-9C0A-679236CEF667}"/>
              </a:ext>
            </a:extLst>
          </p:cNvPr>
          <p:cNvSpPr/>
          <p:nvPr/>
        </p:nvSpPr>
        <p:spPr>
          <a:xfrm>
            <a:off x="10642901" y="1231327"/>
            <a:ext cx="1283854" cy="593556"/>
          </a:xfrm>
          <a:prstGeom prst="wedgeRectCallout">
            <a:avLst>
              <a:gd name="adj1" fmla="val -47352"/>
              <a:gd name="adj2" fmla="val 148293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  <a:latin typeface="Abadi Extra Light" panose="020B0204020104020204" pitchFamily="34" charset="0"/>
              </a:rPr>
              <a:t>Probability of a head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992E8E0B-6A32-4A4D-A934-143B295E2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38" y="5450068"/>
            <a:ext cx="11811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Speech Bubble: Rectangle 20">
                <a:extLst>
                  <a:ext uri="{FF2B5EF4-FFF2-40B4-BE49-F238E27FC236}">
                    <a16:creationId xmlns:a16="http://schemas.microsoft.com/office/drawing/2014/main" id="{51075AEC-434E-49B4-9203-FAD749A239E5}"/>
                  </a:ext>
                </a:extLst>
              </p:cNvPr>
              <p:cNvSpPr/>
              <p:nvPr/>
            </p:nvSpPr>
            <p:spPr>
              <a:xfrm>
                <a:off x="1320835" y="5395206"/>
                <a:ext cx="3140363" cy="961105"/>
              </a:xfrm>
              <a:prstGeom prst="wedgeRectCallout">
                <a:avLst>
                  <a:gd name="adj1" fmla="val -67826"/>
                  <a:gd name="adj2" fmla="val 29651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I tossed a coin 5 times – gave 1 head and 4 tails. Does it means </a:t>
                </a:r>
                <a14:m>
                  <m:oMath xmlns:m="http://schemas.openxmlformats.org/officeDocument/2006/math"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 = 0.2?? The MLE approach says so. What if I see 0 head and 5 tails. Does it mean </a:t>
                </a:r>
                <a14:m>
                  <m:oMath xmlns:m="http://schemas.openxmlformats.org/officeDocument/2006/math">
                    <m:r>
                      <a:rPr lang="en-IN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 = 0? </a:t>
                </a:r>
              </a:p>
            </p:txBody>
          </p:sp>
        </mc:Choice>
        <mc:Fallback xmlns="">
          <p:sp>
            <p:nvSpPr>
              <p:cNvPr id="21" name="Speech Bubble: Rectangle 20">
                <a:extLst>
                  <a:ext uri="{FF2B5EF4-FFF2-40B4-BE49-F238E27FC236}">
                    <a16:creationId xmlns:a16="http://schemas.microsoft.com/office/drawing/2014/main" id="{51075AEC-434E-49B4-9203-FAD749A239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835" y="5395206"/>
                <a:ext cx="3140363" cy="961105"/>
              </a:xfrm>
              <a:prstGeom prst="wedgeRectCallout">
                <a:avLst>
                  <a:gd name="adj1" fmla="val -67826"/>
                  <a:gd name="adj2" fmla="val 29651"/>
                </a:avLst>
              </a:prstGeom>
              <a:blipFill>
                <a:blip r:embed="rId7"/>
                <a:stretch>
                  <a:fillRect r="-974" b="-4348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F71F0E46-C66A-4247-94BA-8583A3633E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22931" y="5355438"/>
            <a:ext cx="1004822" cy="965223"/>
          </a:xfrm>
          <a:prstGeom prst="rect">
            <a:avLst/>
          </a:prstGeom>
        </p:spPr>
      </p:pic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4B4B16B0-3BC9-4697-AA68-EEB3F070BD5A}"/>
              </a:ext>
            </a:extLst>
          </p:cNvPr>
          <p:cNvSpPr/>
          <p:nvPr/>
        </p:nvSpPr>
        <p:spPr>
          <a:xfrm>
            <a:off x="8739327" y="5276944"/>
            <a:ext cx="2383604" cy="1505228"/>
          </a:xfrm>
          <a:prstGeom prst="wedgeRectCallout">
            <a:avLst>
              <a:gd name="adj1" fmla="val 60733"/>
              <a:gd name="adj2" fmla="val -11246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Indeed – if you want to trust MLE solution. But with small number of training observations, MLE may overfit and may not be reliable. We will soon see better alternatives that use </a:t>
            </a:r>
            <a:r>
              <a:rPr lang="en-IN" sz="1400" dirty="0">
                <a:solidFill>
                  <a:srgbClr val="0000FF"/>
                </a:solidFill>
                <a:latin typeface="Abadi Extra Light" panose="020B0204020104020204" pitchFamily="34" charset="0"/>
              </a:rPr>
              <a:t>prior distributions</a:t>
            </a:r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!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13619AB2-B712-4E67-8E63-CF3E914FBDAE}"/>
              </a:ext>
            </a:extLst>
          </p:cNvPr>
          <p:cNvSpPr/>
          <p:nvPr/>
        </p:nvSpPr>
        <p:spPr>
          <a:xfrm>
            <a:off x="10636273" y="4032619"/>
            <a:ext cx="1448695" cy="593556"/>
          </a:xfrm>
          <a:prstGeom prst="wedgeRectCallout">
            <a:avLst>
              <a:gd name="adj1" fmla="val -51815"/>
              <a:gd name="adj2" fmla="val 98498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Take deriv. set it to zero and solve. Easy optimization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752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559"/>
    </mc:Choice>
    <mc:Fallback xmlns="">
      <p:transition spd="slow" advTm="3825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8" grpId="0" animBg="1"/>
      <p:bldP spid="19" grpId="0" animBg="1"/>
      <p:bldP spid="21" grpId="0" animBg="1"/>
      <p:bldP spid="24" grpId="0" animBg="1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6D1A1-341B-D3E0-7313-F1F8DDF4B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0E269-A27D-F118-BB12-151DFE1B0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92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Random Variables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9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Informally, a random variable (</a:t>
                </a:r>
                <a:r>
                  <a:rPr lang="en-GB" dirty="0" err="1">
                    <a:latin typeface="Abadi Extra Light" panose="020B0204020104020204" pitchFamily="34" charset="0"/>
                  </a:rPr>
                  <a:t>r.v.</a:t>
                </a:r>
                <a:r>
                  <a:rPr lang="en-GB" dirty="0">
                    <a:latin typeface="Abadi Extra Light" panose="020B0204020104020204" pitchFamily="34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denotes possible outcomes of an event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8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Can be discrete (i.e., finite many possible outcomes) or continuous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8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Some examples of discrete </a:t>
                </a:r>
                <a:r>
                  <a:rPr lang="en-GB" dirty="0" err="1">
                    <a:latin typeface="Abadi Extra Light" panose="020B0204020104020204" pitchFamily="34" charset="0"/>
                  </a:rPr>
                  <a:t>r.v.</a:t>
                </a:r>
                <a:endParaRPr lang="en-GB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∈ {0, 1} 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denoting outcomes of a coin-toss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∈ {1, 2, . .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. , 6} 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denoting outcome of a dice roll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Some examples of continuous </a:t>
                </a:r>
                <a:r>
                  <a:rPr lang="en-GB" dirty="0" err="1">
                    <a:latin typeface="Abadi Extra Light" panose="020B0204020104020204" pitchFamily="34" charset="0"/>
                  </a:rPr>
                  <a:t>r.v.</a:t>
                </a:r>
                <a:endParaRPr lang="en-GB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∈ (0, 1) 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denoting the bias of a coin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∈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denoting heights of students in CS771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∈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denoting time to get to your hall from the department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935" t="-18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0C1AEA44-B07A-4053-A041-424AFD55F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7184" y="2293488"/>
            <a:ext cx="22574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95E8F7-A1B1-4E7A-8F96-F8A4F51721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9664" y="4843719"/>
            <a:ext cx="2717353" cy="14375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09EAB1-93E1-4EBB-8274-113E4C47E9FE}"/>
                  </a:ext>
                </a:extLst>
              </p:cNvPr>
              <p:cNvSpPr txBox="1"/>
              <p:nvPr/>
            </p:nvSpPr>
            <p:spPr>
              <a:xfrm>
                <a:off x="8231861" y="5285474"/>
                <a:ext cx="5310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09EAB1-93E1-4EBB-8274-113E4C47E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1861" y="5285474"/>
                <a:ext cx="531043" cy="276999"/>
              </a:xfrm>
              <a:prstGeom prst="rect">
                <a:avLst/>
              </a:prstGeom>
              <a:blipFill>
                <a:blip r:embed="rId6"/>
                <a:stretch>
                  <a:fillRect l="-10345" t="-2222" r="-16092" b="-355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3469AB-B562-441D-97CC-DD1CBE713593}"/>
                  </a:ext>
                </a:extLst>
              </p:cNvPr>
              <p:cNvSpPr txBox="1"/>
              <p:nvPr/>
            </p:nvSpPr>
            <p:spPr>
              <a:xfrm>
                <a:off x="8430271" y="2997564"/>
                <a:ext cx="5310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3469AB-B562-441D-97CC-DD1CBE713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0271" y="2997564"/>
                <a:ext cx="531043" cy="276999"/>
              </a:xfrm>
              <a:prstGeom prst="rect">
                <a:avLst/>
              </a:prstGeom>
              <a:blipFill>
                <a:blip r:embed="rId7"/>
                <a:stretch>
                  <a:fillRect l="-10345" t="-4444" r="-16092" b="-355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C9137C-637D-4210-896C-49B9643A3BC5}"/>
                  </a:ext>
                </a:extLst>
              </p:cNvPr>
              <p:cNvSpPr txBox="1"/>
              <p:nvPr/>
            </p:nvSpPr>
            <p:spPr>
              <a:xfrm>
                <a:off x="9436018" y="4201446"/>
                <a:ext cx="15046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dirty="0">
                    <a:latin typeface="Abadi Extra Light" panose="020B0204020104020204" pitchFamily="34" charset="0"/>
                  </a:rPr>
                  <a:t>(a discrete </a:t>
                </a:r>
                <a:r>
                  <a:rPr lang="en-IN" dirty="0" err="1">
                    <a:latin typeface="Abadi Extra Light" panose="020B0204020104020204" pitchFamily="34" charset="0"/>
                  </a:rPr>
                  <a:t>r.v.</a:t>
                </a:r>
                <a:r>
                  <a:rPr lang="en-IN" dirty="0">
                    <a:latin typeface="Abadi Extra Light" panose="020B0204020104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C9137C-637D-4210-896C-49B9643A3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6018" y="4201446"/>
                <a:ext cx="1504643" cy="276999"/>
              </a:xfrm>
              <a:prstGeom prst="rect">
                <a:avLst/>
              </a:prstGeom>
              <a:blipFill>
                <a:blip r:embed="rId8"/>
                <a:stretch>
                  <a:fillRect l="-5668" t="-28261" r="-7692" b="-5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3E04D7-1986-4E6B-8927-BE3D422FDDD4}"/>
                  </a:ext>
                </a:extLst>
              </p:cNvPr>
              <p:cNvSpPr txBox="1"/>
              <p:nvPr/>
            </p:nvSpPr>
            <p:spPr>
              <a:xfrm>
                <a:off x="9436018" y="6285423"/>
                <a:ext cx="17801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dirty="0">
                    <a:latin typeface="Abadi Extra Light" panose="020B0204020104020204" pitchFamily="34" charset="0"/>
                  </a:rPr>
                  <a:t>(a continuous </a:t>
                </a:r>
                <a:r>
                  <a:rPr lang="en-IN" dirty="0" err="1">
                    <a:latin typeface="Abadi Extra Light" panose="020B0204020104020204" pitchFamily="34" charset="0"/>
                  </a:rPr>
                  <a:t>r.v.</a:t>
                </a:r>
                <a:r>
                  <a:rPr lang="en-IN" dirty="0">
                    <a:latin typeface="Abadi Extra Light" panose="020B0204020104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3E04D7-1986-4E6B-8927-BE3D422FD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6018" y="6285423"/>
                <a:ext cx="1780103" cy="276999"/>
              </a:xfrm>
              <a:prstGeom prst="rect">
                <a:avLst/>
              </a:prstGeom>
              <a:blipFill>
                <a:blip r:embed="rId9"/>
                <a:stretch>
                  <a:fillRect l="-4795" t="-28261" r="-6849" b="-5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7924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230"/>
    </mc:Choice>
    <mc:Fallback xmlns="">
      <p:transition spd="slow" advTm="153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7" grpId="0"/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1|11.7|15.5|31.1|41.4|20.2|18.7|29.9|22.4|51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3|10.4|12.5|38.1|30.8|26.1|23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9|12.6|23.4|56.2|12.1|44.9|15.1|21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|16.3|14.3|38.8|20.7|53.9|5.3|25.2|28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|13|22.1|56.1|145.6|166.1|50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9.7|11.8|17|19.6|41.6|25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8.6|5.4|7.6|9.1|9.3|22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4|9.8|16.2|22.9|5.5|14.8|15.9|9.6|28.4|13.4|41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37|18.2|13.8|33.1|43.1|10.6|21.7|31.2|9.1|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4|9|5.4|15.2|35.1|44.4|1.8|14.8|44.3|28.4|25.4|49.7|4.7|13.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|19.3|47.8|8.9|16.9|35.2|24.5|40.8|26.8|25.8|20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47.3|41.3|51.3|27.1|31.4|46.5|48.7|67.2|12.5|32.2|114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1|33.8|25.1|18.2|30.9|24.8|13|14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9|36.5|14.8|14.9|18.9|27.4|9.6|8.4|7.5|19.9|7.2|34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7|6.1|9.3|22.9|8|2|11.6|14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9.9|7.6|17.1|14.7|6.8|6|16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45.5|7.3|15|31.8|18.3|15.9|10.9|1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6|24.4|16|12.5|25.9|23.8|49.5|33.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4.5|17.6|26.6|10.8|1.2|41.8|6.1|3.7|43|11.4|17|26.1|33.2|1.5|13.9|20.8|13.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1|5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|19.9|16.6|12.8|11.2|1.6|17.8|12.6|24.2|22.7|4.8|9.3|7.7|21.9|15.2|21.3|8.6|16.9|45.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6|4|14|29.7|18.8|8.4|26.1|73.7|6.2|23.3|36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4|13.6|53.3|31.9|35.9|15.9|35.2|28.3|14|15.8|2.5|3.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2.9|8.5|6|12.9|21.7|24.1|18.9|20.4|6.3|9.2|51.9|15.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7|11.9|22|6.3|18.7|10.6|15.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9|20|27.5|17|9.5|23.1|18.8|26.4|9.2|1.4|40.9|38.3|9.8|18.4|76.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7.6|23.9|14.4|7.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2|13.8|13.2|46.4|1.2|6.8|17.6|22.1|23.3|29.9|17.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6|29|6.8|33.1|4.6|11.1|10.7|13.3|31.8|4.1|13.8|44.6|3.3|20.1|25.8|1|5.7|14.3|1.1|5.7|11.2|1.2|35.7|18.3|25.7|15.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|10.7|12.7|31.5|16|15.8|43|19.2|32.7|9.3|14.4|30.4|3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5|6.7|13.5|14.2|25.5|20.5|15.8|45.5|17.1|14.8|38.8|29.1|16.4|42.9|30.9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29.9|14.8|33.1|8.5|24.2|27.7|36.1|10.2|21.2|19.7|73|15.4|7.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40.4|6.4|9.2|48.7|36.7|26.6|26.3|8|12.1|42.7|55.9|56|12.4|55.1|36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5.6|9.4|10.2|13.4|12.9|26.4|20.8|3|23|49.3|6.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6|35.7|22.5|36|47.7|38|6.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27.1|8.6|35.2|23.4|52.1|59.8|51.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3.3|16.3|4.1|23.2|8.1|83.5|5|5.7|7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1.9|24.6|15|29|16.6|43.6|13.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12.2|13.5|7.5|32|8.4|18.4|12.6|21.3|27.9|10.7|31.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1|1.8|27.8|14.3|26.1|8.6|32.8|12.7|27.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9|10.6|55.9|9.9|46.6|1.8|14.1|17.3|36.4|9.9|16.3|19.8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51|75.1|53.7|38.8|1.5|11.8|5.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|11.1|5.8|16.4|14.7|40.3|35|41.1|26.1|30|8.5|22.9|1.3|2.3|4|17.7|54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12.1|25.8|4.8|9.1|6.8|14.7|38.6|27.6|10.2|33.3|57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1|17.4|15.7|21.9|11|28.7|7.2|33.5|31.2|15.7|19.3|52.4|28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15.5|8.9|0.1|13.6|9.4|23.2|4.4|24.8|9.6|20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21.7|9.5|20.3|17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42.1|21.4|26.1|34.6|19.9|27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</TotalTime>
  <Words>8283</Words>
  <Application>Microsoft Office PowerPoint</Application>
  <PresentationFormat>Widescreen</PresentationFormat>
  <Paragraphs>1065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81" baseType="lpstr">
      <vt:lpstr>Abadi Extra Light</vt:lpstr>
      <vt:lpstr>Arial</vt:lpstr>
      <vt:lpstr>Calibri</vt:lpstr>
      <vt:lpstr>Calibri Light</vt:lpstr>
      <vt:lpstr>Cambria Math</vt:lpstr>
      <vt:lpstr>CMMI10</vt:lpstr>
      <vt:lpstr>CMR10</vt:lpstr>
      <vt:lpstr>CMSY10</vt:lpstr>
      <vt:lpstr>CMTI10</vt:lpstr>
      <vt:lpstr>CMTT9</vt:lpstr>
      <vt:lpstr>Wingdings</vt:lpstr>
      <vt:lpstr>Office Theme</vt:lpstr>
      <vt:lpstr>Probabilistic ML </vt:lpstr>
      <vt:lpstr>Probabilistic ML: Some Motivation</vt:lpstr>
      <vt:lpstr>Probabilistic Modeling: The Basic Idea</vt:lpstr>
      <vt:lpstr>Parameter Estimation in Probabilistic Models</vt:lpstr>
      <vt:lpstr>Maximum Likelihood Estimation (MLE)</vt:lpstr>
      <vt:lpstr>Maximum Likelihood Estimation (MLE)</vt:lpstr>
      <vt:lpstr>MLE: An Example</vt:lpstr>
      <vt:lpstr>Refresher</vt:lpstr>
      <vt:lpstr>Random Variables</vt:lpstr>
      <vt:lpstr>Discrete Random Variables</vt:lpstr>
      <vt:lpstr>Continuous Random Variables</vt:lpstr>
      <vt:lpstr>A word about notation</vt:lpstr>
      <vt:lpstr>Joint Probability Distribution</vt:lpstr>
      <vt:lpstr>Marginal Probability Distribution</vt:lpstr>
      <vt:lpstr>Conditional Probability Distribution</vt:lpstr>
      <vt:lpstr>Some Basic Rules</vt:lpstr>
      <vt:lpstr>Independence</vt:lpstr>
      <vt:lpstr>Expectation</vt:lpstr>
      <vt:lpstr>Expectation: A Few Rules</vt:lpstr>
      <vt:lpstr>Expectation: A Few Rules (Contd)</vt:lpstr>
      <vt:lpstr>Variance and Covariance</vt:lpstr>
      <vt:lpstr>Transformation of Random Variables</vt:lpstr>
      <vt:lpstr>Common Probability Distributions</vt:lpstr>
      <vt:lpstr>Gaussian Distribution (Univariate)</vt:lpstr>
      <vt:lpstr>Gaussian Distribution (Multivariate)</vt:lpstr>
      <vt:lpstr>Covariance Matrix for Multivariate Gaussian</vt:lpstr>
      <vt:lpstr>Probabilistic Models for Supervised Learning</vt:lpstr>
      <vt:lpstr>Probabilistic Models for Supervised Learning</vt:lpstr>
      <vt:lpstr>Probabilistic Linear Regression</vt:lpstr>
      <vt:lpstr>Linear Regression: A Probabilistic View</vt:lpstr>
      <vt:lpstr>MLE for Probabilistic Linear Regression</vt:lpstr>
      <vt:lpstr>Classification Motivation</vt:lpstr>
      <vt:lpstr>Why not linear regression for Classification</vt:lpstr>
      <vt:lpstr>Logistic Regression</vt:lpstr>
      <vt:lpstr>Logistic Function/Odds/LogOdds/Logit</vt:lpstr>
      <vt:lpstr>Logistic Regression (LR)</vt:lpstr>
      <vt:lpstr>LR: Decision Boundary</vt:lpstr>
      <vt:lpstr>MLE for Logistic Regression</vt:lpstr>
      <vt:lpstr>An Alternate Notation</vt:lpstr>
      <vt:lpstr>Predicting Defaulters!!</vt:lpstr>
      <vt:lpstr>Predicting Defaulters!!</vt:lpstr>
      <vt:lpstr>Multiple Logistic Regression</vt:lpstr>
      <vt:lpstr>Predicting Defaulters!!</vt:lpstr>
      <vt:lpstr>Solving the mystery (Confounding variable)</vt:lpstr>
      <vt:lpstr>Multiclass Logistic (a.k.a. Softmax) Regression</vt:lpstr>
      <vt:lpstr>Multinomial Logistic Regression</vt:lpstr>
      <vt:lpstr>Generative Models for Classification</vt:lpstr>
      <vt:lpstr>Generative Classification: A Basic Idea</vt:lpstr>
      <vt:lpstr>Generative Classification: More Generally..</vt:lpstr>
      <vt:lpstr>Estimating Class Priors</vt:lpstr>
      <vt:lpstr>Estimating Class-Conditionals</vt:lpstr>
      <vt:lpstr>Gen. Classifn. using Gaussian Class-conditionals</vt:lpstr>
      <vt:lpstr>Decision Boundary with Gaussian Class-Conditional</vt:lpstr>
      <vt:lpstr>Decision Boundary with Gaussian Class-Conditional</vt:lpstr>
      <vt:lpstr>A Closer Look at the Linear Case</vt:lpstr>
      <vt:lpstr>A Very Special Case: LwP Revisited</vt:lpstr>
      <vt:lpstr>Generative Classification: Some Comments</vt:lpstr>
      <vt:lpstr>Generative Models for Regression</vt:lpstr>
      <vt:lpstr>Discriminative vs Generative</vt:lpstr>
      <vt:lpstr>Discriminative vs Generative (Contd)</vt:lpstr>
      <vt:lpstr>Generalized Linear Models</vt:lpstr>
      <vt:lpstr>Linear regression model</vt:lpstr>
      <vt:lpstr>What could be the problems with this?</vt:lpstr>
      <vt:lpstr>Possible solution</vt:lpstr>
      <vt:lpstr>Poisson Regression</vt:lpstr>
      <vt:lpstr>Results of Poisson Regression</vt:lpstr>
      <vt:lpstr>Notable Points</vt:lpstr>
      <vt:lpstr>Generalization</vt:lpstr>
      <vt:lpstr>Distribution over model parameters??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Probabilistic ML </dc:title>
  <dc:creator>Gagan Gupta</dc:creator>
  <cp:lastModifiedBy>Gagan Gupta</cp:lastModifiedBy>
  <cp:revision>33</cp:revision>
  <dcterms:created xsi:type="dcterms:W3CDTF">2023-08-23T01:18:46Z</dcterms:created>
  <dcterms:modified xsi:type="dcterms:W3CDTF">2023-08-23T12:09:21Z</dcterms:modified>
</cp:coreProperties>
</file>